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0"/>
    <p:sldId id="257" r:id="rId61"/>
    <p:sldId id="258" r:id="rId62"/>
    <p:sldId id="259" r:id="rId63"/>
    <p:sldId id="260" r:id="rId64"/>
    <p:sldId id="261" r:id="rId65"/>
    <p:sldId id="262" r:id="rId66"/>
    <p:sldId id="263" r:id="rId67"/>
    <p:sldId id="264" r:id="rId68"/>
    <p:sldId id="265" r:id="rId69"/>
    <p:sldId id="266" r:id="rId70"/>
    <p:sldId id="267" r:id="rId71"/>
    <p:sldId id="268" r:id="rId72"/>
    <p:sldId id="269" r:id="rId73"/>
    <p:sldId id="270" r:id="rId74"/>
    <p:sldId id="271" r:id="rId75"/>
    <p:sldId id="272" r:id="rId76"/>
    <p:sldId id="273" r:id="rId77"/>
  </p:sldIdLst>
  <p:sldSz cx="18288000" cy="10287000"/>
  <p:notesSz cx="6858000" cy="9144000"/>
  <p:embeddedFontLst>
    <p:embeddedFont>
      <p:font typeface="Aileron Regular" charset="1" panose="00000500000000000000"/>
      <p:regular r:id="rId6"/>
    </p:embeddedFont>
    <p:embeddedFont>
      <p:font typeface="Aileron Regular Bold" charset="1" panose="00000800000000000000"/>
      <p:regular r:id="rId7"/>
    </p:embeddedFont>
    <p:embeddedFont>
      <p:font typeface="Aileron Regular Italics" charset="1" panose="00000500000000000000"/>
      <p:regular r:id="rId8"/>
    </p:embeddedFont>
    <p:embeddedFont>
      <p:font typeface="Aileron Regular Bold Italics" charset="1" panose="00000800000000000000"/>
      <p:regular r:id="rId9"/>
    </p:embeddedFont>
    <p:embeddedFont>
      <p:font typeface="Arimo" charset="1" panose="020B0604020202020204"/>
      <p:regular r:id="rId10"/>
    </p:embeddedFont>
    <p:embeddedFont>
      <p:font typeface="Arimo Bold" charset="1" panose="020B0704020202020204"/>
      <p:regular r:id="rId11"/>
    </p:embeddedFont>
    <p:embeddedFont>
      <p:font typeface="Arimo Italics" charset="1" panose="020B0604020202090204"/>
      <p:regular r:id="rId12"/>
    </p:embeddedFont>
    <p:embeddedFont>
      <p:font typeface="Arimo Bold Italics" charset="1" panose="020B0704020202090204"/>
      <p:regular r:id="rId13"/>
    </p:embeddedFont>
    <p:embeddedFont>
      <p:font typeface="Aileron Heavy" charset="1" panose="00000A00000000000000"/>
      <p:regular r:id="rId14"/>
    </p:embeddedFont>
    <p:embeddedFont>
      <p:font typeface="Aileron Heavy Bold" charset="1" panose="00000A00000000000000"/>
      <p:regular r:id="rId15"/>
    </p:embeddedFont>
    <p:embeddedFont>
      <p:font typeface="Aileron Heavy Italics" charset="1" panose="00000A00000000000000"/>
      <p:regular r:id="rId16"/>
    </p:embeddedFont>
    <p:embeddedFont>
      <p:font typeface="Aileron Heavy Bold Italics" charset="1" panose="00000A00000000000000"/>
      <p:regular r:id="rId17"/>
    </p:embeddedFont>
    <p:embeddedFont>
      <p:font typeface="DM Sans" charset="1" panose="00000000000000000000"/>
      <p:regular r:id="rId18"/>
    </p:embeddedFont>
    <p:embeddedFont>
      <p:font typeface="DM Sans Bold" charset="1" panose="00000000000000000000"/>
      <p:regular r:id="rId19"/>
    </p:embeddedFont>
    <p:embeddedFont>
      <p:font typeface="DM Sans Italics" charset="1" panose="00000000000000000000"/>
      <p:regular r:id="rId20"/>
    </p:embeddedFont>
    <p:embeddedFont>
      <p:font typeface="DM Sans Bold Italics" charset="1" panose="00000000000000000000"/>
      <p:regular r:id="rId21"/>
    </p:embeddedFont>
    <p:embeddedFont>
      <p:font typeface="Canva Sans 2" charset="1" panose="020B0503030501040103"/>
      <p:regular r:id="rId22"/>
    </p:embeddedFont>
    <p:embeddedFont>
      <p:font typeface="Canva Sans 2 Bold" charset="1" panose="020B0803030501040103"/>
      <p:regular r:id="rId23"/>
    </p:embeddedFont>
    <p:embeddedFont>
      <p:font typeface="Canva Sans 2 Italics" charset="1" panose="020B0503030501040103"/>
      <p:regular r:id="rId24"/>
    </p:embeddedFont>
    <p:embeddedFont>
      <p:font typeface="Canva Sans 2 Bold Italics" charset="1" panose="020B0803030501040103"/>
      <p:regular r:id="rId25"/>
    </p:embeddedFont>
    <p:embeddedFont>
      <p:font typeface="Times New Roman" charset="1" panose="02030502070405020303"/>
      <p:regular r:id="rId26"/>
    </p:embeddedFont>
    <p:embeddedFont>
      <p:font typeface="Times New Roman Bold" charset="1" panose="02030802070405020303"/>
      <p:regular r:id="rId27"/>
    </p:embeddedFont>
    <p:embeddedFont>
      <p:font typeface="Times New Roman Italics" charset="1" panose="02030502070405090303"/>
      <p:regular r:id="rId28"/>
    </p:embeddedFont>
    <p:embeddedFont>
      <p:font typeface="Times New Roman Bold Italics" charset="1" panose="02030802070405090303"/>
      <p:regular r:id="rId29"/>
    </p:embeddedFont>
    <p:embeddedFont>
      <p:font typeface="Times New Roman Medium" charset="1" panose="02030502070405020303"/>
      <p:regular r:id="rId30"/>
    </p:embeddedFont>
    <p:embeddedFont>
      <p:font typeface="Times New Roman Medium Italics" charset="1" panose="02030502070405090303"/>
      <p:regular r:id="rId31"/>
    </p:embeddedFont>
    <p:embeddedFont>
      <p:font typeface="Times New Roman Semi-Bold" charset="1" panose="02030702070405020303"/>
      <p:regular r:id="rId32"/>
    </p:embeddedFont>
    <p:embeddedFont>
      <p:font typeface="Times New Roman Semi-Bold Italics" charset="1" panose="02030702070405090303"/>
      <p:regular r:id="rId33"/>
    </p:embeddedFont>
    <p:embeddedFont>
      <p:font typeface="Times New Roman Ultra-Bold" charset="1" panose="02030902070405020303"/>
      <p:regular r:id="rId34"/>
    </p:embeddedFont>
    <p:embeddedFont>
      <p:font typeface="Copperplate Gothic 31 AB" charset="1" panose="020E0707020206020404"/>
      <p:regular r:id="rId35"/>
    </p:embeddedFont>
    <p:embeddedFont>
      <p:font typeface="Canva Sans 1" charset="1" panose="020B0503030501040103"/>
      <p:regular r:id="rId36"/>
    </p:embeddedFont>
    <p:embeddedFont>
      <p:font typeface="Canva Sans 1 Bold" charset="1" panose="020B0803030501040103"/>
      <p:regular r:id="rId37"/>
    </p:embeddedFont>
    <p:embeddedFont>
      <p:font typeface="Canva Sans 1 Italics" charset="1" panose="020B0503030501040103"/>
      <p:regular r:id="rId38"/>
    </p:embeddedFont>
    <p:embeddedFont>
      <p:font typeface="Canva Sans 1 Bold Italics" charset="1" panose="020B0803030501040103"/>
      <p:regular r:id="rId39"/>
    </p:embeddedFont>
    <p:embeddedFont>
      <p:font typeface="Canva Sans 1 Medium" charset="1" panose="020B0603030501040103"/>
      <p:regular r:id="rId40"/>
    </p:embeddedFont>
    <p:embeddedFont>
      <p:font typeface="Canva Sans 1 Medium Italics" charset="1" panose="020B0603030501040103"/>
      <p:regular r:id="rId41"/>
    </p:embeddedFont>
    <p:embeddedFont>
      <p:font typeface="Poppins" charset="1" panose="00000500000000000000"/>
      <p:regular r:id="rId42"/>
    </p:embeddedFont>
    <p:embeddedFont>
      <p:font typeface="Poppins Bold" charset="1" panose="00000800000000000000"/>
      <p:regular r:id="rId43"/>
    </p:embeddedFont>
    <p:embeddedFont>
      <p:font typeface="Poppins Italics" charset="1" panose="00000500000000000000"/>
      <p:regular r:id="rId44"/>
    </p:embeddedFont>
    <p:embeddedFont>
      <p:font typeface="Poppins Bold Italics" charset="1" panose="00000800000000000000"/>
      <p:regular r:id="rId45"/>
    </p:embeddedFont>
    <p:embeddedFont>
      <p:font typeface="Poppins Thin" charset="1" panose="00000300000000000000"/>
      <p:regular r:id="rId46"/>
    </p:embeddedFont>
    <p:embeddedFont>
      <p:font typeface="Poppins Thin Italics" charset="1" panose="00000300000000000000"/>
      <p:regular r:id="rId47"/>
    </p:embeddedFont>
    <p:embeddedFont>
      <p:font typeface="Poppins Extra-Light" charset="1" panose="00000300000000000000"/>
      <p:regular r:id="rId48"/>
    </p:embeddedFont>
    <p:embeddedFont>
      <p:font typeface="Poppins Extra-Light Italics" charset="1" panose="00000300000000000000"/>
      <p:regular r:id="rId49"/>
    </p:embeddedFont>
    <p:embeddedFont>
      <p:font typeface="Poppins Light" charset="1" panose="00000400000000000000"/>
      <p:regular r:id="rId50"/>
    </p:embeddedFont>
    <p:embeddedFont>
      <p:font typeface="Poppins Light Italics" charset="1" panose="00000400000000000000"/>
      <p:regular r:id="rId51"/>
    </p:embeddedFont>
    <p:embeddedFont>
      <p:font typeface="Poppins Medium" charset="1" panose="00000600000000000000"/>
      <p:regular r:id="rId52"/>
    </p:embeddedFont>
    <p:embeddedFont>
      <p:font typeface="Poppins Medium Italics" charset="1" panose="00000600000000000000"/>
      <p:regular r:id="rId53"/>
    </p:embeddedFont>
    <p:embeddedFont>
      <p:font typeface="Poppins Semi-Bold" charset="1" panose="00000700000000000000"/>
      <p:regular r:id="rId54"/>
    </p:embeddedFont>
    <p:embeddedFont>
      <p:font typeface="Poppins Semi-Bold Italics" charset="1" panose="00000700000000000000"/>
      <p:regular r:id="rId55"/>
    </p:embeddedFont>
    <p:embeddedFont>
      <p:font typeface="Poppins Ultra-Bold" charset="1" panose="00000900000000000000"/>
      <p:regular r:id="rId56"/>
    </p:embeddedFont>
    <p:embeddedFont>
      <p:font typeface="Poppins Ultra-Bold Italics" charset="1" panose="00000900000000000000"/>
      <p:regular r:id="rId57"/>
    </p:embeddedFont>
    <p:embeddedFont>
      <p:font typeface="Poppins Heavy" charset="1" panose="00000A00000000000000"/>
      <p:regular r:id="rId58"/>
    </p:embeddedFont>
    <p:embeddedFont>
      <p:font typeface="Poppins Heavy Italics" charset="1" panose="00000A00000000000000"/>
      <p:regular r:id="rId5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46" Target="fonts/font46.fntdata" Type="http://schemas.openxmlformats.org/officeDocument/2006/relationships/font"/><Relationship Id="rId47" Target="fonts/font47.fntdata" Type="http://schemas.openxmlformats.org/officeDocument/2006/relationships/font"/><Relationship Id="rId48" Target="fonts/font48.fntdata" Type="http://schemas.openxmlformats.org/officeDocument/2006/relationships/font"/><Relationship Id="rId49" Target="fonts/font49.fntdata" Type="http://schemas.openxmlformats.org/officeDocument/2006/relationships/font"/><Relationship Id="rId5" Target="tableStyles.xml" Type="http://schemas.openxmlformats.org/officeDocument/2006/relationships/tableStyles"/><Relationship Id="rId50" Target="fonts/font50.fntdata" Type="http://schemas.openxmlformats.org/officeDocument/2006/relationships/font"/><Relationship Id="rId51" Target="fonts/font51.fntdata" Type="http://schemas.openxmlformats.org/officeDocument/2006/relationships/font"/><Relationship Id="rId52" Target="fonts/font52.fntdata" Type="http://schemas.openxmlformats.org/officeDocument/2006/relationships/font"/><Relationship Id="rId53" Target="fonts/font53.fntdata" Type="http://schemas.openxmlformats.org/officeDocument/2006/relationships/font"/><Relationship Id="rId54" Target="fonts/font54.fntdata" Type="http://schemas.openxmlformats.org/officeDocument/2006/relationships/font"/><Relationship Id="rId55" Target="fonts/font55.fntdata" Type="http://schemas.openxmlformats.org/officeDocument/2006/relationships/font"/><Relationship Id="rId56" Target="fonts/font56.fntdata" Type="http://schemas.openxmlformats.org/officeDocument/2006/relationships/font"/><Relationship Id="rId57" Target="fonts/font57.fntdata" Type="http://schemas.openxmlformats.org/officeDocument/2006/relationships/font"/><Relationship Id="rId58" Target="fonts/font58.fntdata" Type="http://schemas.openxmlformats.org/officeDocument/2006/relationships/font"/><Relationship Id="rId59" Target="fonts/font59.fntdata" Type="http://schemas.openxmlformats.org/officeDocument/2006/relationships/font"/><Relationship Id="rId6" Target="fonts/font6.fntdata" Type="http://schemas.openxmlformats.org/officeDocument/2006/relationships/font"/><Relationship Id="rId60" Target="slides/slide1.xml" Type="http://schemas.openxmlformats.org/officeDocument/2006/relationships/slide"/><Relationship Id="rId61" Target="slides/slide2.xml" Type="http://schemas.openxmlformats.org/officeDocument/2006/relationships/slide"/><Relationship Id="rId62" Target="slides/slide3.xml" Type="http://schemas.openxmlformats.org/officeDocument/2006/relationships/slide"/><Relationship Id="rId63" Target="slides/slide4.xml" Type="http://schemas.openxmlformats.org/officeDocument/2006/relationships/slide"/><Relationship Id="rId64" Target="slides/slide5.xml" Type="http://schemas.openxmlformats.org/officeDocument/2006/relationships/slide"/><Relationship Id="rId65" Target="slides/slide6.xml" Type="http://schemas.openxmlformats.org/officeDocument/2006/relationships/slide"/><Relationship Id="rId66" Target="slides/slide7.xml" Type="http://schemas.openxmlformats.org/officeDocument/2006/relationships/slide"/><Relationship Id="rId67" Target="slides/slide8.xml" Type="http://schemas.openxmlformats.org/officeDocument/2006/relationships/slide"/><Relationship Id="rId68" Target="slides/slide9.xml" Type="http://schemas.openxmlformats.org/officeDocument/2006/relationships/slide"/><Relationship Id="rId69" Target="slides/slide10.xml" Type="http://schemas.openxmlformats.org/officeDocument/2006/relationships/slide"/><Relationship Id="rId7" Target="fonts/font7.fntdata" Type="http://schemas.openxmlformats.org/officeDocument/2006/relationships/font"/><Relationship Id="rId70" Target="slides/slide11.xml" Type="http://schemas.openxmlformats.org/officeDocument/2006/relationships/slide"/><Relationship Id="rId71" Target="slides/slide12.xml" Type="http://schemas.openxmlformats.org/officeDocument/2006/relationships/slide"/><Relationship Id="rId72" Target="slides/slide13.xml" Type="http://schemas.openxmlformats.org/officeDocument/2006/relationships/slide"/><Relationship Id="rId73" Target="slides/slide14.xml" Type="http://schemas.openxmlformats.org/officeDocument/2006/relationships/slide"/><Relationship Id="rId74" Target="slides/slide15.xml" Type="http://schemas.openxmlformats.org/officeDocument/2006/relationships/slide"/><Relationship Id="rId75" Target="slides/slide16.xml" Type="http://schemas.openxmlformats.org/officeDocument/2006/relationships/slide"/><Relationship Id="rId76" Target="slides/slide17.xml" Type="http://schemas.openxmlformats.org/officeDocument/2006/relationships/slide"/><Relationship Id="rId77" Target="slides/slide18.xml" Type="http://schemas.openxmlformats.org/officeDocument/2006/relationships/slide"/><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6.png" Type="http://schemas.openxmlformats.org/officeDocument/2006/relationships/image"/><Relationship Id="rId5" Target="../media/image7.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10.png" Type="http://schemas.openxmlformats.org/officeDocument/2006/relationships/image"/><Relationship Id="rId5" Target="../media/image11.svg" Type="http://schemas.openxmlformats.org/officeDocument/2006/relationships/image"/><Relationship Id="rId6" Target="../media/image7.png" Type="http://schemas.openxmlformats.org/officeDocument/2006/relationships/image"/><Relationship Id="rId7" Target="../media/image12.png" Type="http://schemas.openxmlformats.org/officeDocument/2006/relationships/image"/><Relationship Id="rId8" Target="../media/image13.png" Type="http://schemas.openxmlformats.org/officeDocument/2006/relationships/image"/><Relationship Id="rId9" Target="../media/image14.sv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3.png" Type="http://schemas.openxmlformats.org/officeDocument/2006/relationships/image"/><Relationship Id="rId11" Target="../media/image24.svg" Type="http://schemas.openxmlformats.org/officeDocument/2006/relationships/image"/><Relationship Id="rId2" Target="../media/image15.png" Type="http://schemas.openxmlformats.org/officeDocument/2006/relationships/image"/><Relationship Id="rId3" Target="../media/image16.svg" Type="http://schemas.openxmlformats.org/officeDocument/2006/relationships/image"/><Relationship Id="rId4" Target="../media/image17.png" Type="http://schemas.openxmlformats.org/officeDocument/2006/relationships/image"/><Relationship Id="rId5" Target="../media/image18.svg" Type="http://schemas.openxmlformats.org/officeDocument/2006/relationships/image"/><Relationship Id="rId6" Target="../media/image19.png" Type="http://schemas.openxmlformats.org/officeDocument/2006/relationships/image"/><Relationship Id="rId7" Target="../media/image20.svg" Type="http://schemas.openxmlformats.org/officeDocument/2006/relationships/image"/><Relationship Id="rId8" Target="../media/image21.png" Type="http://schemas.openxmlformats.org/officeDocument/2006/relationships/image"/><Relationship Id="rId9" Target="../media/image22.sv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5034C4"/>
        </a:solidFill>
      </p:bgPr>
    </p:bg>
    <p:spTree>
      <p:nvGrpSpPr>
        <p:cNvPr id="1" name=""/>
        <p:cNvGrpSpPr/>
        <p:nvPr/>
      </p:nvGrpSpPr>
      <p:grpSpPr>
        <a:xfrm>
          <a:off x="0" y="0"/>
          <a:ext cx="0" cy="0"/>
          <a:chOff x="0" y="0"/>
          <a:chExt cx="0" cy="0"/>
        </a:xfrm>
      </p:grpSpPr>
      <p:grpSp>
        <p:nvGrpSpPr>
          <p:cNvPr name="Group 2" id="2"/>
          <p:cNvGrpSpPr/>
          <p:nvPr/>
        </p:nvGrpSpPr>
        <p:grpSpPr>
          <a:xfrm rot="0">
            <a:off x="0" y="7612069"/>
            <a:ext cx="18288000" cy="2674931"/>
            <a:chOff x="0" y="0"/>
            <a:chExt cx="4816593" cy="704508"/>
          </a:xfrm>
        </p:grpSpPr>
        <p:sp>
          <p:nvSpPr>
            <p:cNvPr name="Freeform 3" id="3"/>
            <p:cNvSpPr/>
            <p:nvPr/>
          </p:nvSpPr>
          <p:spPr>
            <a:xfrm flipH="false" flipV="false" rot="0">
              <a:off x="0" y="0"/>
              <a:ext cx="4816592" cy="704508"/>
            </a:xfrm>
            <a:custGeom>
              <a:avLst/>
              <a:gdLst/>
              <a:ahLst/>
              <a:cxnLst/>
              <a:rect r="r" b="b" t="t" l="l"/>
              <a:pathLst>
                <a:path h="704508" w="4816592">
                  <a:moveTo>
                    <a:pt x="0" y="0"/>
                  </a:moveTo>
                  <a:lnTo>
                    <a:pt x="4816592" y="0"/>
                  </a:lnTo>
                  <a:lnTo>
                    <a:pt x="4816592" y="704508"/>
                  </a:lnTo>
                  <a:lnTo>
                    <a:pt x="0" y="704508"/>
                  </a:lnTo>
                  <a:close/>
                </a:path>
              </a:pathLst>
            </a:custGeom>
            <a:solidFill>
              <a:srgbClr val="FFFFFF"/>
            </a:solidFill>
          </p:spPr>
        </p:sp>
        <p:sp>
          <p:nvSpPr>
            <p:cNvPr name="TextBox 4" id="4"/>
            <p:cNvSpPr txBox="true"/>
            <p:nvPr/>
          </p:nvSpPr>
          <p:spPr>
            <a:xfrm>
              <a:off x="0" y="-66675"/>
              <a:ext cx="812800" cy="879475"/>
            </a:xfrm>
            <a:prstGeom prst="rect">
              <a:avLst/>
            </a:prstGeom>
          </p:spPr>
          <p:txBody>
            <a:bodyPr anchor="ctr" rtlCol="false" tIns="50800" lIns="50800" bIns="50800" rIns="50800"/>
            <a:lstStyle/>
            <a:p>
              <a:pPr algn="ctr">
                <a:lnSpc>
                  <a:spcPts val="4200"/>
                </a:lnSpc>
              </a:pPr>
              <a:r>
                <a:rPr lang="en-US" sz="3000">
                  <a:solidFill>
                    <a:srgbClr val="5034C4"/>
                  </a:solidFill>
                  <a:latin typeface="DM Sans"/>
                </a:rPr>
                <a:t>                                                                     </a:t>
              </a:r>
              <a:r>
                <a:rPr lang="en-US" sz="3000">
                  <a:solidFill>
                    <a:srgbClr val="181712"/>
                  </a:solidFill>
                  <a:latin typeface="DM Sans Bold"/>
                </a:rPr>
                <a:t>GUIDED BY: </a:t>
              </a:r>
              <a:r>
                <a:rPr lang="en-US" sz="3000">
                  <a:solidFill>
                    <a:srgbClr val="5034C4"/>
                  </a:solidFill>
                  <a:latin typeface="DM Sans Bold"/>
                </a:rPr>
                <a:t>DR. VIKAS KUMAR JAIN </a:t>
              </a:r>
            </a:p>
          </p:txBody>
        </p:sp>
      </p:grpSp>
      <p:sp>
        <p:nvSpPr>
          <p:cNvPr name="Freeform 5" id="5"/>
          <p:cNvSpPr/>
          <p:nvPr/>
        </p:nvSpPr>
        <p:spPr>
          <a:xfrm flipH="false" flipV="false" rot="0">
            <a:off x="1557806" y="831895"/>
            <a:ext cx="5503176" cy="8623210"/>
          </a:xfrm>
          <a:custGeom>
            <a:avLst/>
            <a:gdLst/>
            <a:ahLst/>
            <a:cxnLst/>
            <a:rect r="r" b="b" t="t" l="l"/>
            <a:pathLst>
              <a:path h="8623210" w="5503176">
                <a:moveTo>
                  <a:pt x="0" y="0"/>
                </a:moveTo>
                <a:lnTo>
                  <a:pt x="5503176" y="0"/>
                </a:lnTo>
                <a:lnTo>
                  <a:pt x="5503176" y="8623210"/>
                </a:lnTo>
                <a:lnTo>
                  <a:pt x="0" y="862321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8772268" y="2604202"/>
            <a:ext cx="8487032" cy="4150669"/>
            <a:chOff x="0" y="0"/>
            <a:chExt cx="11316042" cy="5534225"/>
          </a:xfrm>
        </p:grpSpPr>
        <p:sp>
          <p:nvSpPr>
            <p:cNvPr name="TextBox 7" id="7"/>
            <p:cNvSpPr txBox="true"/>
            <p:nvPr/>
          </p:nvSpPr>
          <p:spPr>
            <a:xfrm rot="0">
              <a:off x="0" y="1317825"/>
              <a:ext cx="11316042" cy="4216400"/>
            </a:xfrm>
            <a:prstGeom prst="rect">
              <a:avLst/>
            </a:prstGeom>
          </p:spPr>
          <p:txBody>
            <a:bodyPr anchor="t" rtlCol="false" tIns="0" lIns="0" bIns="0" rIns="0">
              <a:spAutoFit/>
            </a:bodyPr>
            <a:lstStyle/>
            <a:p>
              <a:pPr>
                <a:lnSpc>
                  <a:spcPts val="6239"/>
                </a:lnSpc>
              </a:pPr>
              <a:r>
                <a:rPr lang="en-US" sz="5199">
                  <a:solidFill>
                    <a:srgbClr val="FFFFFF"/>
                  </a:solidFill>
                  <a:latin typeface="DM Sans Bold"/>
                </a:rPr>
                <a:t> </a:t>
              </a:r>
            </a:p>
            <a:p>
              <a:pPr>
                <a:lnSpc>
                  <a:spcPts val="6239"/>
                </a:lnSpc>
              </a:pPr>
              <a:r>
                <a:rPr lang="en-US" sz="5199">
                  <a:solidFill>
                    <a:srgbClr val="FFFFFF"/>
                  </a:solidFill>
                  <a:latin typeface="DM Sans Bold"/>
                </a:rPr>
                <a:t>TRACING IP ADDRESS BEHIND VPN/PROXY SERVERS</a:t>
              </a:r>
            </a:p>
          </p:txBody>
        </p:sp>
        <p:sp>
          <p:nvSpPr>
            <p:cNvPr name="TextBox 8" id="8"/>
            <p:cNvSpPr txBox="true"/>
            <p:nvPr/>
          </p:nvSpPr>
          <p:spPr>
            <a:xfrm rot="0">
              <a:off x="0" y="-66675"/>
              <a:ext cx="11316042" cy="707602"/>
            </a:xfrm>
            <a:prstGeom prst="rect">
              <a:avLst/>
            </a:prstGeom>
          </p:spPr>
          <p:txBody>
            <a:bodyPr anchor="t" rtlCol="false" tIns="0" lIns="0" bIns="0" rIns="0">
              <a:spAutoFit/>
            </a:bodyPr>
            <a:lstStyle/>
            <a:p>
              <a:pPr>
                <a:lnSpc>
                  <a:spcPts val="4479"/>
                </a:lnSpc>
              </a:pPr>
              <a:r>
                <a:rPr lang="en-US" sz="3199" spc="83">
                  <a:solidFill>
                    <a:srgbClr val="FFFFFF"/>
                  </a:solidFill>
                  <a:latin typeface="DM Sans"/>
                </a:rPr>
                <a:t>PROJECT EXHIBITION - II</a:t>
              </a:r>
            </a:p>
          </p:txBody>
        </p:sp>
      </p:grpSp>
    </p:spTree>
  </p:cSld>
  <p:clrMapOvr>
    <a:masterClrMapping/>
  </p:clrMapOvr>
</p:sld>
</file>

<file path=ppt/slides/slide10.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692152" y="2718097"/>
            <a:ext cx="16223309" cy="7247890"/>
          </a:xfrm>
          <a:prstGeom prst="rect">
            <a:avLst/>
          </a:prstGeom>
        </p:spPr>
        <p:txBody>
          <a:bodyPr anchor="t" rtlCol="false" tIns="0" lIns="0" bIns="0" rIns="0">
            <a:spAutoFit/>
          </a:bodyPr>
          <a:lstStyle/>
          <a:p>
            <a:pPr algn="just" marL="734059" indent="-367030" lvl="1">
              <a:lnSpc>
                <a:spcPts val="4759"/>
              </a:lnSpc>
              <a:buFont typeface="Arial"/>
              <a:buChar char="•"/>
            </a:pPr>
            <a:r>
              <a:rPr lang="en-US" sz="3399">
                <a:solidFill>
                  <a:srgbClr val="000000"/>
                </a:solidFill>
                <a:latin typeface="Times New Roman"/>
              </a:rPr>
              <a:t>Now, open the Tor browser and check your IP address using the DNS Leak test (It will provide the Fake IP Address).</a:t>
            </a:r>
          </a:p>
          <a:p>
            <a:pPr algn="just">
              <a:lnSpc>
                <a:spcPts val="4759"/>
              </a:lnSpc>
            </a:pPr>
          </a:p>
          <a:p>
            <a:pPr algn="just" marL="734059" indent="-367030" lvl="1">
              <a:lnSpc>
                <a:spcPts val="4759"/>
              </a:lnSpc>
              <a:buFont typeface="Arial"/>
              <a:buChar char="•"/>
            </a:pPr>
            <a:r>
              <a:rPr lang="en-US" sz="3399">
                <a:solidFill>
                  <a:srgbClr val="000000"/>
                </a:solidFill>
                <a:latin typeface="Times New Roman"/>
              </a:rPr>
              <a:t>Now open the URL (which is created by ngrok) in TOR Browser.</a:t>
            </a:r>
          </a:p>
          <a:p>
            <a:pPr algn="just">
              <a:lnSpc>
                <a:spcPts val="4759"/>
              </a:lnSpc>
            </a:pPr>
          </a:p>
          <a:p>
            <a:pPr algn="just" marL="734059" indent="-367030" lvl="1">
              <a:lnSpc>
                <a:spcPts val="4759"/>
              </a:lnSpc>
              <a:buFont typeface="Arial"/>
              <a:buChar char="•"/>
            </a:pPr>
            <a:r>
              <a:rPr lang="en-US" sz="3399">
                <a:solidFill>
                  <a:srgbClr val="000000"/>
                </a:solidFill>
                <a:latin typeface="Times New Roman"/>
              </a:rPr>
              <a:t>Once the URL is opened, our login form is opened, put the username and password in the login form and your localhost directory (which contains the PHP file and Payload) will open in TOR Browser.</a:t>
            </a:r>
          </a:p>
          <a:p>
            <a:pPr algn="just">
              <a:lnSpc>
                <a:spcPts val="4759"/>
              </a:lnSpc>
            </a:pPr>
          </a:p>
          <a:p>
            <a:pPr algn="just" marL="734059" indent="-367030" lvl="1">
              <a:lnSpc>
                <a:spcPts val="4759"/>
              </a:lnSpc>
              <a:buFont typeface="Arial"/>
              <a:buChar char="•"/>
            </a:pPr>
            <a:r>
              <a:rPr lang="en-US" sz="3399">
                <a:solidFill>
                  <a:srgbClr val="000000"/>
                </a:solidFill>
                <a:latin typeface="Times New Roman"/>
              </a:rPr>
              <a:t>Now, Once any person click on payload, the real IP address will be detected behind the Proxy server.</a:t>
            </a:r>
          </a:p>
          <a:p>
            <a:pPr algn="just">
              <a:lnSpc>
                <a:spcPts val="4759"/>
              </a:lnSpc>
            </a:pPr>
          </a:p>
        </p:txBody>
      </p:sp>
      <p:sp>
        <p:nvSpPr>
          <p:cNvPr name="AutoShape 3" id="3"/>
          <p:cNvSpPr/>
          <p:nvPr/>
        </p:nvSpPr>
        <p:spPr>
          <a:xfrm flipV="true">
            <a:off x="673129" y="2238559"/>
            <a:ext cx="16586144" cy="23703"/>
          </a:xfrm>
          <a:prstGeom prst="line">
            <a:avLst/>
          </a:prstGeom>
          <a:ln cap="flat" w="38100">
            <a:solidFill>
              <a:srgbClr val="000000"/>
            </a:solidFill>
            <a:prstDash val="solid"/>
            <a:headEnd type="none" len="sm" w="sm"/>
            <a:tailEnd type="triangle" len="med" w="lg"/>
          </a:ln>
        </p:spPr>
      </p:sp>
      <p:sp>
        <p:nvSpPr>
          <p:cNvPr name="TextBox 4" id="4"/>
          <p:cNvSpPr txBox="true"/>
          <p:nvPr/>
        </p:nvSpPr>
        <p:spPr>
          <a:xfrm rot="0">
            <a:off x="673102" y="1400359"/>
            <a:ext cx="15597945" cy="819150"/>
          </a:xfrm>
          <a:prstGeom prst="rect">
            <a:avLst/>
          </a:prstGeom>
        </p:spPr>
        <p:txBody>
          <a:bodyPr anchor="t" rtlCol="false" tIns="0" lIns="0" bIns="0" rIns="0">
            <a:spAutoFit/>
          </a:bodyPr>
          <a:lstStyle/>
          <a:p>
            <a:pPr>
              <a:lnSpc>
                <a:spcPts val="6599"/>
              </a:lnSpc>
            </a:pPr>
            <a:r>
              <a:rPr lang="en-US" sz="5499">
                <a:solidFill>
                  <a:srgbClr val="5034C4"/>
                </a:solidFill>
                <a:latin typeface="DM Sans Bold"/>
              </a:rPr>
              <a:t>To Be Continued...... </a:t>
            </a:r>
          </a:p>
        </p:txBody>
      </p:sp>
    </p:spTree>
  </p:cSld>
  <p:clrMapOvr>
    <a:masterClrMapping/>
  </p:clrMapOvr>
</p:sld>
</file>

<file path=ppt/slides/slide11.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673102" y="1028700"/>
            <a:ext cx="15597945" cy="971550"/>
          </a:xfrm>
          <a:prstGeom prst="rect">
            <a:avLst/>
          </a:prstGeom>
        </p:spPr>
        <p:txBody>
          <a:bodyPr anchor="t" rtlCol="false" tIns="0" lIns="0" bIns="0" rIns="0">
            <a:spAutoFit/>
          </a:bodyPr>
          <a:lstStyle/>
          <a:p>
            <a:pPr>
              <a:lnSpc>
                <a:spcPts val="7680"/>
              </a:lnSpc>
            </a:pPr>
            <a:r>
              <a:rPr lang="en-US" sz="6400">
                <a:solidFill>
                  <a:srgbClr val="5034C4"/>
                </a:solidFill>
                <a:latin typeface="DM Sans Bold"/>
              </a:rPr>
              <a:t>REAL TIME USAGE:</a:t>
            </a:r>
          </a:p>
        </p:txBody>
      </p:sp>
      <p:sp>
        <p:nvSpPr>
          <p:cNvPr name="TextBox 3" id="3"/>
          <p:cNvSpPr txBox="true"/>
          <p:nvPr/>
        </p:nvSpPr>
        <p:spPr>
          <a:xfrm rot="0">
            <a:off x="569200" y="2454406"/>
            <a:ext cx="16690100" cy="6647815"/>
          </a:xfrm>
          <a:prstGeom prst="rect">
            <a:avLst/>
          </a:prstGeom>
        </p:spPr>
        <p:txBody>
          <a:bodyPr anchor="t" rtlCol="false" tIns="0" lIns="0" bIns="0" rIns="0">
            <a:spAutoFit/>
          </a:bodyPr>
          <a:lstStyle/>
          <a:p>
            <a:pPr algn="just" marL="734059" indent="-367030" lvl="1">
              <a:lnSpc>
                <a:spcPts val="4759"/>
              </a:lnSpc>
              <a:buFont typeface="Arial"/>
              <a:buChar char="•"/>
            </a:pPr>
            <a:r>
              <a:rPr lang="en-US" sz="3399">
                <a:solidFill>
                  <a:srgbClr val="181712"/>
                </a:solidFill>
                <a:latin typeface="Times New Roman Bold"/>
              </a:rPr>
              <a:t>Threat Intelligence Gathering:</a:t>
            </a:r>
            <a:r>
              <a:rPr lang="en-US" sz="3399">
                <a:solidFill>
                  <a:srgbClr val="181712"/>
                </a:solidFill>
                <a:latin typeface="Times New Roman"/>
              </a:rPr>
              <a:t> Honeypots collect valuable data on attackers' techniques and vulnerabilities, improving overall security measures.</a:t>
            </a:r>
          </a:p>
          <a:p>
            <a:pPr algn="just">
              <a:lnSpc>
                <a:spcPts val="4759"/>
              </a:lnSpc>
            </a:pPr>
          </a:p>
          <a:p>
            <a:pPr algn="just" marL="734059" indent="-367030" lvl="1">
              <a:lnSpc>
                <a:spcPts val="4759"/>
              </a:lnSpc>
              <a:buFont typeface="Arial"/>
              <a:buChar char="•"/>
            </a:pPr>
            <a:r>
              <a:rPr lang="en-US" sz="3399">
                <a:solidFill>
                  <a:srgbClr val="181712"/>
                </a:solidFill>
                <a:latin typeface="Times New Roman Bold"/>
              </a:rPr>
              <a:t>Early Warning System: </a:t>
            </a:r>
            <a:r>
              <a:rPr lang="en-US" sz="3399">
                <a:solidFill>
                  <a:srgbClr val="181712"/>
                </a:solidFill>
                <a:latin typeface="Times New Roman"/>
              </a:rPr>
              <a:t>Honeypots alert security teams about ongoing attacks, enabling swift responses to mitigate risks.</a:t>
            </a:r>
          </a:p>
          <a:p>
            <a:pPr algn="just">
              <a:lnSpc>
                <a:spcPts val="4759"/>
              </a:lnSpc>
            </a:pPr>
          </a:p>
          <a:p>
            <a:pPr algn="just" marL="734059" indent="-367030" lvl="1">
              <a:lnSpc>
                <a:spcPts val="4759"/>
              </a:lnSpc>
              <a:buFont typeface="Arial"/>
              <a:buChar char="•"/>
            </a:pPr>
            <a:r>
              <a:rPr lang="en-US" sz="3399">
                <a:solidFill>
                  <a:srgbClr val="181712"/>
                </a:solidFill>
                <a:latin typeface="Times New Roman Bold"/>
              </a:rPr>
              <a:t>U</a:t>
            </a:r>
            <a:r>
              <a:rPr lang="en-US" sz="3399">
                <a:solidFill>
                  <a:srgbClr val="181712"/>
                </a:solidFill>
                <a:latin typeface="Times New Roman Bold"/>
              </a:rPr>
              <a:t>nderstanding Attackers' Motives:</a:t>
            </a:r>
            <a:r>
              <a:rPr lang="en-US" sz="3399">
                <a:solidFill>
                  <a:srgbClr val="181712"/>
                </a:solidFill>
                <a:latin typeface="Times New Roman"/>
              </a:rPr>
              <a:t> Honeypot analysis reveals attackers' goals, aiding in building better threat models.</a:t>
            </a:r>
          </a:p>
          <a:p>
            <a:pPr algn="just">
              <a:lnSpc>
                <a:spcPts val="4759"/>
              </a:lnSpc>
            </a:pPr>
          </a:p>
          <a:p>
            <a:pPr algn="just" marL="734059" indent="-367030" lvl="1">
              <a:lnSpc>
                <a:spcPts val="4759"/>
              </a:lnSpc>
              <a:buFont typeface="Arial"/>
              <a:buChar char="•"/>
            </a:pPr>
            <a:r>
              <a:rPr lang="en-US" sz="3399">
                <a:solidFill>
                  <a:srgbClr val="181712"/>
                </a:solidFill>
                <a:latin typeface="Times New Roman Bold"/>
              </a:rPr>
              <a:t>Enhancing Incident Response:</a:t>
            </a:r>
            <a:r>
              <a:rPr lang="en-US" sz="3399">
                <a:solidFill>
                  <a:srgbClr val="181712"/>
                </a:solidFill>
                <a:latin typeface="Times New Roman"/>
              </a:rPr>
              <a:t> Honeypots can serve as an additional data source during incident response, aiding in identifying attack vectors and compromised systems.</a:t>
            </a:r>
          </a:p>
        </p:txBody>
      </p:sp>
      <p:sp>
        <p:nvSpPr>
          <p:cNvPr name="AutoShape 4" id="4"/>
          <p:cNvSpPr/>
          <p:nvPr/>
        </p:nvSpPr>
        <p:spPr>
          <a:xfrm flipV="true">
            <a:off x="673129" y="2019300"/>
            <a:ext cx="16586144" cy="23703"/>
          </a:xfrm>
          <a:prstGeom prst="line">
            <a:avLst/>
          </a:prstGeom>
          <a:ln cap="flat" w="38100">
            <a:solidFill>
              <a:srgbClr val="000000"/>
            </a:solidFill>
            <a:prstDash val="solid"/>
            <a:headEnd type="none" len="sm" w="sm"/>
            <a:tailEnd type="triangle" len="med" w="lg"/>
          </a:ln>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690916" y="2669071"/>
            <a:ext cx="3149512" cy="6276201"/>
          </a:xfrm>
          <a:custGeom>
            <a:avLst/>
            <a:gdLst/>
            <a:ahLst/>
            <a:cxnLst/>
            <a:rect r="r" b="b" t="t" l="l"/>
            <a:pathLst>
              <a:path h="6276201" w="3149512">
                <a:moveTo>
                  <a:pt x="0" y="0"/>
                </a:moveTo>
                <a:lnTo>
                  <a:pt x="3149512" y="0"/>
                </a:lnTo>
                <a:lnTo>
                  <a:pt x="3149512" y="6276202"/>
                </a:lnTo>
                <a:lnTo>
                  <a:pt x="0" y="627620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3" id="3"/>
          <p:cNvSpPr/>
          <p:nvPr/>
        </p:nvSpPr>
        <p:spPr>
          <a:xfrm flipV="true">
            <a:off x="673156" y="1943604"/>
            <a:ext cx="16586144" cy="23703"/>
          </a:xfrm>
          <a:prstGeom prst="line">
            <a:avLst/>
          </a:prstGeom>
          <a:ln cap="flat" w="38100">
            <a:solidFill>
              <a:srgbClr val="000000"/>
            </a:solidFill>
            <a:prstDash val="solid"/>
            <a:headEnd type="none" len="sm" w="sm"/>
            <a:tailEnd type="triangle" len="med" w="lg"/>
          </a:ln>
        </p:spPr>
      </p:sp>
      <p:sp>
        <p:nvSpPr>
          <p:cNvPr name="Freeform 4" id="4"/>
          <p:cNvSpPr/>
          <p:nvPr/>
        </p:nvSpPr>
        <p:spPr>
          <a:xfrm flipH="false" flipV="false" rot="0">
            <a:off x="7077222" y="2977209"/>
            <a:ext cx="3028661" cy="1829816"/>
          </a:xfrm>
          <a:custGeom>
            <a:avLst/>
            <a:gdLst/>
            <a:ahLst/>
            <a:cxnLst/>
            <a:rect r="r" b="b" t="t" l="l"/>
            <a:pathLst>
              <a:path h="1829816" w="3028661">
                <a:moveTo>
                  <a:pt x="0" y="0"/>
                </a:moveTo>
                <a:lnTo>
                  <a:pt x="3028661" y="0"/>
                </a:lnTo>
                <a:lnTo>
                  <a:pt x="3028661" y="1829816"/>
                </a:lnTo>
                <a:lnTo>
                  <a:pt x="0" y="1829816"/>
                </a:lnTo>
                <a:lnTo>
                  <a:pt x="0" y="0"/>
                </a:lnTo>
                <a:close/>
              </a:path>
            </a:pathLst>
          </a:custGeom>
          <a:blipFill>
            <a:blip r:embed="rId4"/>
            <a:stretch>
              <a:fillRect l="0" t="0" r="0" b="0"/>
            </a:stretch>
          </a:blipFill>
        </p:spPr>
      </p:sp>
      <p:sp>
        <p:nvSpPr>
          <p:cNvPr name="Freeform 5" id="5"/>
          <p:cNvSpPr/>
          <p:nvPr/>
        </p:nvSpPr>
        <p:spPr>
          <a:xfrm flipH="false" flipV="false" rot="0">
            <a:off x="14027735" y="6283825"/>
            <a:ext cx="2314678" cy="2314678"/>
          </a:xfrm>
          <a:custGeom>
            <a:avLst/>
            <a:gdLst/>
            <a:ahLst/>
            <a:cxnLst/>
            <a:rect r="r" b="b" t="t" l="l"/>
            <a:pathLst>
              <a:path h="2314678" w="2314678">
                <a:moveTo>
                  <a:pt x="0" y="0"/>
                </a:moveTo>
                <a:lnTo>
                  <a:pt x="2314678" y="0"/>
                </a:lnTo>
                <a:lnTo>
                  <a:pt x="2314678" y="2314678"/>
                </a:lnTo>
                <a:lnTo>
                  <a:pt x="0" y="2314678"/>
                </a:lnTo>
                <a:lnTo>
                  <a:pt x="0" y="0"/>
                </a:lnTo>
                <a:close/>
              </a:path>
            </a:pathLst>
          </a:custGeom>
          <a:blipFill>
            <a:blip r:embed="rId5"/>
            <a:stretch>
              <a:fillRect l="0" t="0" r="0" b="0"/>
            </a:stretch>
          </a:blipFill>
        </p:spPr>
      </p:sp>
      <p:sp>
        <p:nvSpPr>
          <p:cNvPr name="TextBox 6" id="6"/>
          <p:cNvSpPr txBox="true"/>
          <p:nvPr/>
        </p:nvSpPr>
        <p:spPr>
          <a:xfrm rot="0">
            <a:off x="673129" y="933450"/>
            <a:ext cx="6223513" cy="927100"/>
          </a:xfrm>
          <a:prstGeom prst="rect">
            <a:avLst/>
          </a:prstGeom>
        </p:spPr>
        <p:txBody>
          <a:bodyPr anchor="t" rtlCol="false" tIns="0" lIns="0" bIns="0" rIns="0">
            <a:spAutoFit/>
          </a:bodyPr>
          <a:lstStyle/>
          <a:p>
            <a:pPr>
              <a:lnSpc>
                <a:spcPts val="7699"/>
              </a:lnSpc>
            </a:pPr>
            <a:r>
              <a:rPr lang="en-US" sz="5499">
                <a:solidFill>
                  <a:srgbClr val="5034C4"/>
                </a:solidFill>
                <a:latin typeface="DM Sans Bold"/>
              </a:rPr>
              <a:t>SOFTWARE USED</a:t>
            </a:r>
          </a:p>
        </p:txBody>
      </p:sp>
      <p:sp>
        <p:nvSpPr>
          <p:cNvPr name="TextBox 7" id="7"/>
          <p:cNvSpPr txBox="true"/>
          <p:nvPr/>
        </p:nvSpPr>
        <p:spPr>
          <a:xfrm rot="0">
            <a:off x="10718576" y="3643918"/>
            <a:ext cx="5350669" cy="887095"/>
          </a:xfrm>
          <a:prstGeom prst="rect">
            <a:avLst/>
          </a:prstGeom>
        </p:spPr>
        <p:txBody>
          <a:bodyPr anchor="t" rtlCol="false" tIns="0" lIns="0" bIns="0" rIns="0">
            <a:spAutoFit/>
          </a:bodyPr>
          <a:lstStyle/>
          <a:p>
            <a:pPr algn="ctr">
              <a:lnSpc>
                <a:spcPts val="7279"/>
              </a:lnSpc>
            </a:pPr>
            <a:r>
              <a:rPr lang="en-US" sz="5199">
                <a:solidFill>
                  <a:srgbClr val="000000"/>
                </a:solidFill>
                <a:latin typeface="Canva Sans 1 Bold"/>
              </a:rPr>
              <a:t>-  TOR BROWSER</a:t>
            </a:r>
          </a:p>
        </p:txBody>
      </p:sp>
      <p:sp>
        <p:nvSpPr>
          <p:cNvPr name="TextBox 8" id="8"/>
          <p:cNvSpPr txBox="true"/>
          <p:nvPr/>
        </p:nvSpPr>
        <p:spPr>
          <a:xfrm rot="0">
            <a:off x="7967161" y="6949991"/>
            <a:ext cx="5502831" cy="887095"/>
          </a:xfrm>
          <a:prstGeom prst="rect">
            <a:avLst/>
          </a:prstGeom>
        </p:spPr>
        <p:txBody>
          <a:bodyPr anchor="t" rtlCol="false" tIns="0" lIns="0" bIns="0" rIns="0">
            <a:spAutoFit/>
          </a:bodyPr>
          <a:lstStyle/>
          <a:p>
            <a:pPr algn="ctr">
              <a:lnSpc>
                <a:spcPts val="7279"/>
              </a:lnSpc>
            </a:pPr>
            <a:r>
              <a:rPr lang="en-US" sz="5199">
                <a:solidFill>
                  <a:srgbClr val="000000"/>
                </a:solidFill>
                <a:latin typeface="Canva Sans 1 Bold"/>
              </a:rPr>
              <a:t> PROXY SERVER -</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4248961" y="1307272"/>
            <a:ext cx="1462449" cy="1462449"/>
            <a:chOff x="0" y="0"/>
            <a:chExt cx="812800" cy="812800"/>
          </a:xfrm>
        </p:grpSpPr>
        <p:sp>
          <p:nvSpPr>
            <p:cNvPr name="Freeform 3" id="3"/>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a:ln w="38100">
              <a:solidFill>
                <a:srgbClr val="000000"/>
              </a:solidFill>
            </a:ln>
          </p:spPr>
        </p:sp>
        <p:sp>
          <p:nvSpPr>
            <p:cNvPr name="TextBox 4" id="4"/>
            <p:cNvSpPr txBox="true"/>
            <p:nvPr/>
          </p:nvSpPr>
          <p:spPr>
            <a:xfrm>
              <a:off x="76200" y="9525"/>
              <a:ext cx="660400" cy="727075"/>
            </a:xfrm>
            <a:prstGeom prst="rect">
              <a:avLst/>
            </a:prstGeom>
          </p:spPr>
          <p:txBody>
            <a:bodyPr anchor="ctr" rtlCol="false" tIns="50800" lIns="50800" bIns="50800" rIns="50800"/>
            <a:lstStyle/>
            <a:p>
              <a:pPr algn="ctr">
                <a:lnSpc>
                  <a:spcPts val="3150"/>
                </a:lnSpc>
              </a:pPr>
              <a:r>
                <a:rPr lang="en-US" sz="2100" spc="42">
                  <a:solidFill>
                    <a:srgbClr val="000000"/>
                  </a:solidFill>
                  <a:latin typeface="Aileron Regular"/>
                </a:rPr>
                <a:t>Create a Payload</a:t>
              </a:r>
            </a:p>
          </p:txBody>
        </p:sp>
      </p:grpSp>
      <p:grpSp>
        <p:nvGrpSpPr>
          <p:cNvPr name="Group 5" id="5"/>
          <p:cNvGrpSpPr/>
          <p:nvPr/>
        </p:nvGrpSpPr>
        <p:grpSpPr>
          <a:xfrm rot="0">
            <a:off x="14393818" y="2861843"/>
            <a:ext cx="3019090" cy="3042850"/>
            <a:chOff x="0" y="0"/>
            <a:chExt cx="1055425" cy="1063732"/>
          </a:xfrm>
        </p:grpSpPr>
        <p:sp>
          <p:nvSpPr>
            <p:cNvPr name="Freeform 6" id="6"/>
            <p:cNvSpPr/>
            <p:nvPr/>
          </p:nvSpPr>
          <p:spPr>
            <a:xfrm flipH="false" flipV="false" rot="0">
              <a:off x="-1780" y="0"/>
              <a:ext cx="1058985" cy="1063732"/>
            </a:xfrm>
            <a:custGeom>
              <a:avLst/>
              <a:gdLst/>
              <a:ahLst/>
              <a:cxnLst/>
              <a:rect r="r" b="b" t="t" l="l"/>
              <a:pathLst>
                <a:path h="1063732" w="1058985">
                  <a:moveTo>
                    <a:pt x="529493" y="0"/>
                  </a:moveTo>
                  <a:cubicBezTo>
                    <a:pt x="822305" y="1310"/>
                    <a:pt x="1058985" y="239050"/>
                    <a:pt x="1058985" y="531866"/>
                  </a:cubicBezTo>
                  <a:cubicBezTo>
                    <a:pt x="1058985" y="824682"/>
                    <a:pt x="822305" y="1062422"/>
                    <a:pt x="529493" y="1063732"/>
                  </a:cubicBezTo>
                  <a:cubicBezTo>
                    <a:pt x="236680" y="1062422"/>
                    <a:pt x="0" y="824682"/>
                    <a:pt x="0" y="531866"/>
                  </a:cubicBezTo>
                  <a:cubicBezTo>
                    <a:pt x="0" y="239050"/>
                    <a:pt x="236680" y="1310"/>
                    <a:pt x="529493" y="0"/>
                  </a:cubicBezTo>
                  <a:close/>
                </a:path>
              </a:pathLst>
            </a:custGeom>
            <a:solidFill>
              <a:srgbClr val="FFFFFF"/>
            </a:solidFill>
            <a:ln w="38100">
              <a:solidFill>
                <a:srgbClr val="000000"/>
              </a:solidFill>
            </a:ln>
          </p:spPr>
        </p:sp>
        <p:sp>
          <p:nvSpPr>
            <p:cNvPr name="TextBox 7" id="7"/>
            <p:cNvSpPr txBox="true"/>
            <p:nvPr/>
          </p:nvSpPr>
          <p:spPr>
            <a:xfrm>
              <a:off x="76200" y="19050"/>
              <a:ext cx="660400" cy="717550"/>
            </a:xfrm>
            <a:prstGeom prst="rect">
              <a:avLst/>
            </a:prstGeom>
          </p:spPr>
          <p:txBody>
            <a:bodyPr anchor="ctr" rtlCol="false" tIns="50800" lIns="50800" bIns="50800" rIns="50800"/>
            <a:lstStyle/>
            <a:p>
              <a:pPr algn="ctr">
                <a:lnSpc>
                  <a:spcPts val="2850"/>
                </a:lnSpc>
              </a:pPr>
              <a:r>
                <a:rPr lang="en-US" sz="1900" spc="38">
                  <a:solidFill>
                    <a:srgbClr val="000000"/>
                  </a:solidFill>
                  <a:latin typeface="Aileron Regular"/>
                </a:rPr>
                <a:t>Open TOR browser and check your real IP address using DNS Leak test</a:t>
              </a:r>
            </a:p>
          </p:txBody>
        </p:sp>
      </p:grpSp>
      <p:grpSp>
        <p:nvGrpSpPr>
          <p:cNvPr name="Group 8" id="8"/>
          <p:cNvGrpSpPr/>
          <p:nvPr/>
        </p:nvGrpSpPr>
        <p:grpSpPr>
          <a:xfrm rot="0">
            <a:off x="14644461" y="6778562"/>
            <a:ext cx="2479738" cy="2479738"/>
            <a:chOff x="0" y="0"/>
            <a:chExt cx="812800" cy="812800"/>
          </a:xfrm>
        </p:grpSpPr>
        <p:sp>
          <p:nvSpPr>
            <p:cNvPr name="Freeform 9" id="9"/>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a:ln w="38100">
              <a:solidFill>
                <a:srgbClr val="000000"/>
              </a:solidFill>
            </a:ln>
          </p:spPr>
        </p:sp>
        <p:sp>
          <p:nvSpPr>
            <p:cNvPr name="TextBox 10" id="10"/>
            <p:cNvSpPr txBox="true"/>
            <p:nvPr/>
          </p:nvSpPr>
          <p:spPr>
            <a:xfrm>
              <a:off x="76200" y="9525"/>
              <a:ext cx="660400" cy="727075"/>
            </a:xfrm>
            <a:prstGeom prst="rect">
              <a:avLst/>
            </a:prstGeom>
          </p:spPr>
          <p:txBody>
            <a:bodyPr anchor="ctr" rtlCol="false" tIns="50800" lIns="50800" bIns="50800" rIns="50800"/>
            <a:lstStyle/>
            <a:p>
              <a:pPr algn="ctr">
                <a:lnSpc>
                  <a:spcPts val="3150"/>
                </a:lnSpc>
              </a:pPr>
              <a:r>
                <a:rPr lang="en-US" sz="2100" spc="42">
                  <a:solidFill>
                    <a:srgbClr val="000000"/>
                  </a:solidFill>
                  <a:latin typeface="Aileron Regular"/>
                </a:rPr>
                <a:t>Open that localhost URL in TOR Browser</a:t>
              </a:r>
            </a:p>
          </p:txBody>
        </p:sp>
      </p:grpSp>
      <p:grpSp>
        <p:nvGrpSpPr>
          <p:cNvPr name="Group 11" id="11"/>
          <p:cNvGrpSpPr/>
          <p:nvPr/>
        </p:nvGrpSpPr>
        <p:grpSpPr>
          <a:xfrm rot="0">
            <a:off x="8071510" y="6954397"/>
            <a:ext cx="4881884" cy="2303903"/>
            <a:chOff x="0" y="0"/>
            <a:chExt cx="1285764" cy="606789"/>
          </a:xfrm>
        </p:grpSpPr>
        <p:sp>
          <p:nvSpPr>
            <p:cNvPr name="Freeform 12" id="12"/>
            <p:cNvSpPr/>
            <p:nvPr/>
          </p:nvSpPr>
          <p:spPr>
            <a:xfrm flipH="false" flipV="false" rot="0">
              <a:off x="0" y="0"/>
              <a:ext cx="1285764" cy="606789"/>
            </a:xfrm>
            <a:custGeom>
              <a:avLst/>
              <a:gdLst/>
              <a:ahLst/>
              <a:cxnLst/>
              <a:rect r="r" b="b" t="t" l="l"/>
              <a:pathLst>
                <a:path h="606789" w="1285764">
                  <a:moveTo>
                    <a:pt x="0" y="0"/>
                  </a:moveTo>
                  <a:lnTo>
                    <a:pt x="1285764" y="0"/>
                  </a:lnTo>
                  <a:lnTo>
                    <a:pt x="1285764" y="606789"/>
                  </a:lnTo>
                  <a:lnTo>
                    <a:pt x="0" y="606789"/>
                  </a:lnTo>
                  <a:close/>
                </a:path>
              </a:pathLst>
            </a:custGeom>
            <a:solidFill>
              <a:srgbClr val="C3EBEF"/>
            </a:solidFill>
            <a:ln w="38100">
              <a:solidFill>
                <a:srgbClr val="000000"/>
              </a:solidFill>
            </a:ln>
          </p:spPr>
        </p:sp>
        <p:sp>
          <p:nvSpPr>
            <p:cNvPr name="TextBox 13" id="13"/>
            <p:cNvSpPr txBox="true"/>
            <p:nvPr/>
          </p:nvSpPr>
          <p:spPr>
            <a:xfrm>
              <a:off x="0" y="-57150"/>
              <a:ext cx="812800" cy="869950"/>
            </a:xfrm>
            <a:prstGeom prst="rect">
              <a:avLst/>
            </a:prstGeom>
          </p:spPr>
          <p:txBody>
            <a:bodyPr anchor="ctr" rtlCol="false" tIns="50800" lIns="50800" bIns="50800" rIns="50800"/>
            <a:lstStyle/>
            <a:p>
              <a:pPr algn="ctr">
                <a:lnSpc>
                  <a:spcPts val="3299"/>
                </a:lnSpc>
              </a:pPr>
              <a:r>
                <a:rPr lang="en-US" sz="2199" spc="43">
                  <a:solidFill>
                    <a:srgbClr val="000000"/>
                  </a:solidFill>
                  <a:latin typeface="Aileron Regular"/>
                </a:rPr>
                <a:t>Once URL is opened, our localhost directory will be opened (which includes Index.php, admin.php, and payload file )</a:t>
              </a:r>
            </a:p>
          </p:txBody>
        </p:sp>
      </p:grpSp>
      <p:sp>
        <p:nvSpPr>
          <p:cNvPr name="Freeform 14" id="14"/>
          <p:cNvSpPr/>
          <p:nvPr/>
        </p:nvSpPr>
        <p:spPr>
          <a:xfrm flipH="false" flipV="false" rot="0">
            <a:off x="1675462" y="3383648"/>
            <a:ext cx="1870725" cy="1549008"/>
          </a:xfrm>
          <a:custGeom>
            <a:avLst/>
            <a:gdLst/>
            <a:ahLst/>
            <a:cxnLst/>
            <a:rect r="r" b="b" t="t" l="l"/>
            <a:pathLst>
              <a:path h="1549008" w="1870725">
                <a:moveTo>
                  <a:pt x="0" y="0"/>
                </a:moveTo>
                <a:lnTo>
                  <a:pt x="1870724" y="0"/>
                </a:lnTo>
                <a:lnTo>
                  <a:pt x="1870724" y="1549008"/>
                </a:lnTo>
                <a:lnTo>
                  <a:pt x="0" y="154900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5" id="15"/>
          <p:cNvSpPr/>
          <p:nvPr/>
        </p:nvSpPr>
        <p:spPr>
          <a:xfrm flipH="false" flipV="false" rot="0">
            <a:off x="344887" y="1384446"/>
            <a:ext cx="1435181" cy="1445637"/>
          </a:xfrm>
          <a:custGeom>
            <a:avLst/>
            <a:gdLst/>
            <a:ahLst/>
            <a:cxnLst/>
            <a:rect r="r" b="b" t="t" l="l"/>
            <a:pathLst>
              <a:path h="1445637" w="1435181">
                <a:moveTo>
                  <a:pt x="0" y="0"/>
                </a:moveTo>
                <a:lnTo>
                  <a:pt x="1435181" y="0"/>
                </a:lnTo>
                <a:lnTo>
                  <a:pt x="1435181" y="1445637"/>
                </a:lnTo>
                <a:lnTo>
                  <a:pt x="0" y="144563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6" id="16"/>
          <p:cNvSpPr/>
          <p:nvPr/>
        </p:nvSpPr>
        <p:spPr>
          <a:xfrm flipH="false" flipV="false" rot="0">
            <a:off x="7059072" y="3460657"/>
            <a:ext cx="1574385" cy="1574385"/>
          </a:xfrm>
          <a:custGeom>
            <a:avLst/>
            <a:gdLst/>
            <a:ahLst/>
            <a:cxnLst/>
            <a:rect r="r" b="b" t="t" l="l"/>
            <a:pathLst>
              <a:path h="1574385" w="1574385">
                <a:moveTo>
                  <a:pt x="0" y="0"/>
                </a:moveTo>
                <a:lnTo>
                  <a:pt x="1574384" y="0"/>
                </a:lnTo>
                <a:lnTo>
                  <a:pt x="1574384" y="1574384"/>
                </a:lnTo>
                <a:lnTo>
                  <a:pt x="0" y="1574384"/>
                </a:lnTo>
                <a:lnTo>
                  <a:pt x="0" y="0"/>
                </a:lnTo>
                <a:close/>
              </a:path>
            </a:pathLst>
          </a:custGeom>
          <a:blipFill>
            <a:blip r:embed="rId6"/>
            <a:stretch>
              <a:fillRect l="0" t="0" r="0" b="0"/>
            </a:stretch>
          </a:blipFill>
        </p:spPr>
      </p:sp>
      <p:sp>
        <p:nvSpPr>
          <p:cNvPr name="Freeform 17" id="17"/>
          <p:cNvSpPr/>
          <p:nvPr/>
        </p:nvSpPr>
        <p:spPr>
          <a:xfrm flipH="false" flipV="false" rot="0">
            <a:off x="10616309" y="3383648"/>
            <a:ext cx="1999240" cy="1999240"/>
          </a:xfrm>
          <a:custGeom>
            <a:avLst/>
            <a:gdLst/>
            <a:ahLst/>
            <a:cxnLst/>
            <a:rect r="r" b="b" t="t" l="l"/>
            <a:pathLst>
              <a:path h="1999240" w="1999240">
                <a:moveTo>
                  <a:pt x="0" y="0"/>
                </a:moveTo>
                <a:lnTo>
                  <a:pt x="1999240" y="0"/>
                </a:lnTo>
                <a:lnTo>
                  <a:pt x="1999240" y="1999241"/>
                </a:lnTo>
                <a:lnTo>
                  <a:pt x="0" y="1999241"/>
                </a:lnTo>
                <a:lnTo>
                  <a:pt x="0" y="0"/>
                </a:lnTo>
                <a:close/>
              </a:path>
            </a:pathLst>
          </a:custGeom>
          <a:blipFill>
            <a:blip r:embed="rId7"/>
            <a:stretch>
              <a:fillRect l="0" t="0" r="0" b="0"/>
            </a:stretch>
          </a:blipFill>
        </p:spPr>
      </p:sp>
      <p:sp>
        <p:nvSpPr>
          <p:cNvPr name="AutoShape 18" id="18"/>
          <p:cNvSpPr/>
          <p:nvPr/>
        </p:nvSpPr>
        <p:spPr>
          <a:xfrm>
            <a:off x="1703374" y="2775089"/>
            <a:ext cx="153388" cy="522208"/>
          </a:xfrm>
          <a:prstGeom prst="line">
            <a:avLst/>
          </a:prstGeom>
          <a:ln cap="flat" w="38100">
            <a:solidFill>
              <a:srgbClr val="000000"/>
            </a:solidFill>
            <a:prstDash val="solid"/>
            <a:headEnd type="none" len="sm" w="sm"/>
            <a:tailEnd type="arrow" len="sm" w="med"/>
          </a:ln>
        </p:spPr>
      </p:sp>
      <p:sp>
        <p:nvSpPr>
          <p:cNvPr name="AutoShape 19" id="19"/>
          <p:cNvSpPr/>
          <p:nvPr/>
        </p:nvSpPr>
        <p:spPr>
          <a:xfrm flipH="true">
            <a:off x="3747099" y="2781459"/>
            <a:ext cx="634119" cy="810457"/>
          </a:xfrm>
          <a:prstGeom prst="line">
            <a:avLst/>
          </a:prstGeom>
          <a:ln cap="flat" w="38100">
            <a:solidFill>
              <a:srgbClr val="000000"/>
            </a:solidFill>
            <a:prstDash val="solid"/>
            <a:headEnd type="none" len="sm" w="sm"/>
            <a:tailEnd type="arrow" len="sm" w="med"/>
          </a:ln>
        </p:spPr>
      </p:sp>
      <p:sp>
        <p:nvSpPr>
          <p:cNvPr name="AutoShape 20" id="20"/>
          <p:cNvSpPr/>
          <p:nvPr/>
        </p:nvSpPr>
        <p:spPr>
          <a:xfrm>
            <a:off x="3788119" y="4383268"/>
            <a:ext cx="2880849" cy="0"/>
          </a:xfrm>
          <a:prstGeom prst="line">
            <a:avLst/>
          </a:prstGeom>
          <a:ln cap="flat" w="38100">
            <a:solidFill>
              <a:srgbClr val="000000"/>
            </a:solidFill>
            <a:prstDash val="solid"/>
            <a:headEnd type="none" len="sm" w="sm"/>
            <a:tailEnd type="arrow" len="sm" w="med"/>
          </a:ln>
        </p:spPr>
      </p:sp>
      <p:sp>
        <p:nvSpPr>
          <p:cNvPr name="AutoShape 21" id="21"/>
          <p:cNvSpPr/>
          <p:nvPr/>
        </p:nvSpPr>
        <p:spPr>
          <a:xfrm>
            <a:off x="8957837" y="4364218"/>
            <a:ext cx="1440425" cy="0"/>
          </a:xfrm>
          <a:prstGeom prst="line">
            <a:avLst/>
          </a:prstGeom>
          <a:ln cap="flat" w="38100">
            <a:solidFill>
              <a:srgbClr val="000000"/>
            </a:solidFill>
            <a:prstDash val="solid"/>
            <a:headEnd type="none" len="sm" w="sm"/>
            <a:tailEnd type="arrow" len="sm" w="med"/>
          </a:ln>
        </p:spPr>
      </p:sp>
      <p:sp>
        <p:nvSpPr>
          <p:cNvPr name="AutoShape 22" id="22"/>
          <p:cNvSpPr/>
          <p:nvPr/>
        </p:nvSpPr>
        <p:spPr>
          <a:xfrm>
            <a:off x="12953393" y="4383268"/>
            <a:ext cx="1440425" cy="0"/>
          </a:xfrm>
          <a:prstGeom prst="line">
            <a:avLst/>
          </a:prstGeom>
          <a:ln cap="flat" w="38100">
            <a:solidFill>
              <a:srgbClr val="000000"/>
            </a:solidFill>
            <a:prstDash val="solid"/>
            <a:headEnd type="none" len="sm" w="sm"/>
            <a:tailEnd type="arrow" len="sm" w="med"/>
          </a:ln>
        </p:spPr>
      </p:sp>
      <p:sp>
        <p:nvSpPr>
          <p:cNvPr name="AutoShape 23" id="23"/>
          <p:cNvSpPr/>
          <p:nvPr/>
        </p:nvSpPr>
        <p:spPr>
          <a:xfrm flipH="true">
            <a:off x="15903363" y="5905353"/>
            <a:ext cx="37316" cy="873209"/>
          </a:xfrm>
          <a:prstGeom prst="line">
            <a:avLst/>
          </a:prstGeom>
          <a:ln cap="flat" w="38100">
            <a:solidFill>
              <a:srgbClr val="000000"/>
            </a:solidFill>
            <a:prstDash val="solid"/>
            <a:headEnd type="none" len="sm" w="sm"/>
            <a:tailEnd type="arrow" len="sm" w="med"/>
          </a:ln>
        </p:spPr>
      </p:sp>
      <p:sp>
        <p:nvSpPr>
          <p:cNvPr name="AutoShape 24" id="24"/>
          <p:cNvSpPr/>
          <p:nvPr/>
        </p:nvSpPr>
        <p:spPr>
          <a:xfrm flipH="true">
            <a:off x="12953622" y="8096823"/>
            <a:ext cx="1588107" cy="19050"/>
          </a:xfrm>
          <a:prstGeom prst="line">
            <a:avLst/>
          </a:prstGeom>
          <a:ln cap="flat" w="38100">
            <a:solidFill>
              <a:srgbClr val="000000"/>
            </a:solidFill>
            <a:prstDash val="solid"/>
            <a:headEnd type="none" len="sm" w="sm"/>
            <a:tailEnd type="arrow" len="sm" w="med"/>
          </a:ln>
        </p:spPr>
      </p:sp>
      <p:grpSp>
        <p:nvGrpSpPr>
          <p:cNvPr name="Group 25" id="25"/>
          <p:cNvGrpSpPr/>
          <p:nvPr/>
        </p:nvGrpSpPr>
        <p:grpSpPr>
          <a:xfrm rot="0">
            <a:off x="1623217" y="6982971"/>
            <a:ext cx="4752842" cy="2275329"/>
            <a:chOff x="0" y="0"/>
            <a:chExt cx="1251777" cy="599264"/>
          </a:xfrm>
        </p:grpSpPr>
        <p:sp>
          <p:nvSpPr>
            <p:cNvPr name="Freeform 26" id="26"/>
            <p:cNvSpPr/>
            <p:nvPr/>
          </p:nvSpPr>
          <p:spPr>
            <a:xfrm flipH="false" flipV="false" rot="0">
              <a:off x="0" y="0"/>
              <a:ext cx="1251777" cy="599264"/>
            </a:xfrm>
            <a:custGeom>
              <a:avLst/>
              <a:gdLst/>
              <a:ahLst/>
              <a:cxnLst/>
              <a:rect r="r" b="b" t="t" l="l"/>
              <a:pathLst>
                <a:path h="599264" w="1251777">
                  <a:moveTo>
                    <a:pt x="0" y="0"/>
                  </a:moveTo>
                  <a:lnTo>
                    <a:pt x="1251777" y="0"/>
                  </a:lnTo>
                  <a:lnTo>
                    <a:pt x="1251777" y="599264"/>
                  </a:lnTo>
                  <a:lnTo>
                    <a:pt x="0" y="599264"/>
                  </a:lnTo>
                  <a:close/>
                </a:path>
              </a:pathLst>
            </a:custGeom>
            <a:solidFill>
              <a:srgbClr val="C3EBEF"/>
            </a:solidFill>
            <a:ln w="38100">
              <a:solidFill>
                <a:srgbClr val="000000"/>
              </a:solidFill>
            </a:ln>
          </p:spPr>
        </p:sp>
        <p:sp>
          <p:nvSpPr>
            <p:cNvPr name="TextBox 27" id="27"/>
            <p:cNvSpPr txBox="true"/>
            <p:nvPr/>
          </p:nvSpPr>
          <p:spPr>
            <a:xfrm>
              <a:off x="0" y="-57150"/>
              <a:ext cx="812800" cy="869950"/>
            </a:xfrm>
            <a:prstGeom prst="rect">
              <a:avLst/>
            </a:prstGeom>
          </p:spPr>
          <p:txBody>
            <a:bodyPr anchor="ctr" rtlCol="false" tIns="50800" lIns="50800" bIns="50800" rIns="50800"/>
            <a:lstStyle/>
            <a:p>
              <a:pPr algn="ctr">
                <a:lnSpc>
                  <a:spcPts val="3299"/>
                </a:lnSpc>
              </a:pPr>
              <a:r>
                <a:rPr lang="en-US" sz="2199" spc="43">
                  <a:solidFill>
                    <a:srgbClr val="000000"/>
                  </a:solidFill>
                  <a:latin typeface="Aileron Regular"/>
                </a:rPr>
                <a:t>Once any person will click on that payload, the real IP address of that person detected.</a:t>
              </a:r>
            </a:p>
          </p:txBody>
        </p:sp>
      </p:grpSp>
      <p:sp>
        <p:nvSpPr>
          <p:cNvPr name="AutoShape 28" id="28"/>
          <p:cNvSpPr/>
          <p:nvPr/>
        </p:nvSpPr>
        <p:spPr>
          <a:xfrm flipH="true" flipV="true">
            <a:off x="6376060" y="8120635"/>
            <a:ext cx="1695222" cy="33335"/>
          </a:xfrm>
          <a:prstGeom prst="line">
            <a:avLst/>
          </a:prstGeom>
          <a:ln cap="flat" w="38100">
            <a:solidFill>
              <a:srgbClr val="000000"/>
            </a:solidFill>
            <a:prstDash val="solid"/>
            <a:headEnd type="none" len="sm" w="sm"/>
            <a:tailEnd type="arrow" len="sm" w="med"/>
          </a:ln>
        </p:spPr>
      </p:sp>
      <p:sp>
        <p:nvSpPr>
          <p:cNvPr name="Freeform 29" id="29"/>
          <p:cNvSpPr/>
          <p:nvPr/>
        </p:nvSpPr>
        <p:spPr>
          <a:xfrm flipH="false" flipV="false" rot="-4027590">
            <a:off x="11928116" y="1955787"/>
            <a:ext cx="2050555" cy="579282"/>
          </a:xfrm>
          <a:custGeom>
            <a:avLst/>
            <a:gdLst/>
            <a:ahLst/>
            <a:cxnLst/>
            <a:rect r="r" b="b" t="t" l="l"/>
            <a:pathLst>
              <a:path h="579282" w="2050555">
                <a:moveTo>
                  <a:pt x="0" y="0"/>
                </a:moveTo>
                <a:lnTo>
                  <a:pt x="2050555" y="0"/>
                </a:lnTo>
                <a:lnTo>
                  <a:pt x="2050555" y="579282"/>
                </a:lnTo>
                <a:lnTo>
                  <a:pt x="0" y="57928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30" id="30"/>
          <p:cNvSpPr txBox="true"/>
          <p:nvPr/>
        </p:nvSpPr>
        <p:spPr>
          <a:xfrm rot="0">
            <a:off x="344887" y="193675"/>
            <a:ext cx="6327100" cy="679450"/>
          </a:xfrm>
          <a:prstGeom prst="rect">
            <a:avLst/>
          </a:prstGeom>
        </p:spPr>
        <p:txBody>
          <a:bodyPr anchor="t" rtlCol="false" tIns="0" lIns="0" bIns="0" rIns="0">
            <a:spAutoFit/>
          </a:bodyPr>
          <a:lstStyle/>
          <a:p>
            <a:pPr algn="ctr">
              <a:lnSpc>
                <a:spcPts val="5599"/>
              </a:lnSpc>
            </a:pPr>
            <a:r>
              <a:rPr lang="en-US" sz="3999" u="sng">
                <a:solidFill>
                  <a:srgbClr val="5034C4"/>
                </a:solidFill>
                <a:latin typeface="Canva Sans 2 Bold"/>
              </a:rPr>
              <a:t>SYSTEM ARCHITECTURE :</a:t>
            </a:r>
          </a:p>
        </p:txBody>
      </p:sp>
      <p:sp>
        <p:nvSpPr>
          <p:cNvPr name="TextBox 31" id="31"/>
          <p:cNvSpPr txBox="true"/>
          <p:nvPr/>
        </p:nvSpPr>
        <p:spPr>
          <a:xfrm rot="0">
            <a:off x="1377505" y="3856287"/>
            <a:ext cx="2354591" cy="701675"/>
          </a:xfrm>
          <a:prstGeom prst="rect">
            <a:avLst/>
          </a:prstGeom>
        </p:spPr>
        <p:txBody>
          <a:bodyPr anchor="t" rtlCol="false" tIns="0" lIns="0" bIns="0" rIns="0">
            <a:spAutoFit/>
          </a:bodyPr>
          <a:lstStyle/>
          <a:p>
            <a:pPr algn="ctr">
              <a:lnSpc>
                <a:spcPts val="2800"/>
              </a:lnSpc>
            </a:pPr>
            <a:r>
              <a:rPr lang="en-US" sz="2000">
                <a:solidFill>
                  <a:srgbClr val="000000"/>
                </a:solidFill>
                <a:latin typeface="Canva Sans 1 Bold"/>
              </a:rPr>
              <a:t>LOCALHOST DIRECTORY</a:t>
            </a:r>
          </a:p>
        </p:txBody>
      </p:sp>
      <p:sp>
        <p:nvSpPr>
          <p:cNvPr name="TextBox 32" id="32"/>
          <p:cNvSpPr txBox="true"/>
          <p:nvPr/>
        </p:nvSpPr>
        <p:spPr>
          <a:xfrm rot="0">
            <a:off x="1433529" y="1336821"/>
            <a:ext cx="2354591" cy="701675"/>
          </a:xfrm>
          <a:prstGeom prst="rect">
            <a:avLst/>
          </a:prstGeom>
        </p:spPr>
        <p:txBody>
          <a:bodyPr anchor="t" rtlCol="false" tIns="0" lIns="0" bIns="0" rIns="0">
            <a:spAutoFit/>
          </a:bodyPr>
          <a:lstStyle/>
          <a:p>
            <a:pPr algn="ctr">
              <a:lnSpc>
                <a:spcPts val="2800"/>
              </a:lnSpc>
            </a:pPr>
            <a:r>
              <a:rPr lang="en-US" sz="2000">
                <a:solidFill>
                  <a:srgbClr val="000000"/>
                </a:solidFill>
                <a:latin typeface="Canva Sans 1 Bold"/>
              </a:rPr>
              <a:t>INDEX.PHP , ADMIN.PHP</a:t>
            </a:r>
          </a:p>
        </p:txBody>
      </p:sp>
      <p:sp>
        <p:nvSpPr>
          <p:cNvPr name="TextBox 33" id="33"/>
          <p:cNvSpPr txBox="true"/>
          <p:nvPr/>
        </p:nvSpPr>
        <p:spPr>
          <a:xfrm rot="0">
            <a:off x="6526751" y="2681973"/>
            <a:ext cx="2639026" cy="701675"/>
          </a:xfrm>
          <a:prstGeom prst="rect">
            <a:avLst/>
          </a:prstGeom>
        </p:spPr>
        <p:txBody>
          <a:bodyPr anchor="t" rtlCol="false" tIns="0" lIns="0" bIns="0" rIns="0">
            <a:spAutoFit/>
          </a:bodyPr>
          <a:lstStyle/>
          <a:p>
            <a:pPr algn="ctr">
              <a:lnSpc>
                <a:spcPts val="2800"/>
              </a:lnSpc>
            </a:pPr>
            <a:r>
              <a:rPr lang="en-US" sz="2000">
                <a:solidFill>
                  <a:srgbClr val="000000"/>
                </a:solidFill>
                <a:latin typeface="Canva Sans 1 Bold"/>
              </a:rPr>
              <a:t>Download /create a</a:t>
            </a:r>
          </a:p>
          <a:p>
            <a:pPr algn="ctr">
              <a:lnSpc>
                <a:spcPts val="2800"/>
              </a:lnSpc>
            </a:pPr>
            <a:r>
              <a:rPr lang="en-US" sz="2000">
                <a:solidFill>
                  <a:srgbClr val="000000"/>
                </a:solidFill>
                <a:latin typeface="Canva Sans 1 Bold"/>
              </a:rPr>
              <a:t>Proxy Server</a:t>
            </a:r>
          </a:p>
        </p:txBody>
      </p:sp>
      <p:sp>
        <p:nvSpPr>
          <p:cNvPr name="TextBox 34" id="34"/>
          <p:cNvSpPr txBox="true"/>
          <p:nvPr/>
        </p:nvSpPr>
        <p:spPr>
          <a:xfrm rot="0">
            <a:off x="10194124" y="3139063"/>
            <a:ext cx="2639026" cy="701675"/>
          </a:xfrm>
          <a:prstGeom prst="rect">
            <a:avLst/>
          </a:prstGeom>
        </p:spPr>
        <p:txBody>
          <a:bodyPr anchor="t" rtlCol="false" tIns="0" lIns="0" bIns="0" rIns="0">
            <a:spAutoFit/>
          </a:bodyPr>
          <a:lstStyle/>
          <a:p>
            <a:pPr algn="ctr">
              <a:lnSpc>
                <a:spcPts val="2800"/>
              </a:lnSpc>
            </a:pPr>
            <a:r>
              <a:rPr lang="en-US" sz="2000">
                <a:solidFill>
                  <a:srgbClr val="000000"/>
                </a:solidFill>
                <a:latin typeface="Canva Sans 1 Bold"/>
              </a:rPr>
              <a:t>Open that Proxy server using ngrok</a:t>
            </a:r>
          </a:p>
        </p:txBody>
      </p:sp>
      <p:sp>
        <p:nvSpPr>
          <p:cNvPr name="TextBox 35" id="35"/>
          <p:cNvSpPr txBox="true"/>
          <p:nvPr/>
        </p:nvSpPr>
        <p:spPr>
          <a:xfrm rot="0">
            <a:off x="10530643" y="606425"/>
            <a:ext cx="6285925" cy="422275"/>
          </a:xfrm>
          <a:prstGeom prst="rect">
            <a:avLst/>
          </a:prstGeom>
        </p:spPr>
        <p:txBody>
          <a:bodyPr anchor="t" rtlCol="false" tIns="0" lIns="0" bIns="0" rIns="0">
            <a:spAutoFit/>
          </a:bodyPr>
          <a:lstStyle/>
          <a:p>
            <a:pPr algn="ctr">
              <a:lnSpc>
                <a:spcPts val="3499"/>
              </a:lnSpc>
            </a:pPr>
            <a:r>
              <a:rPr lang="en-US" sz="2499">
                <a:solidFill>
                  <a:srgbClr val="000000"/>
                </a:solidFill>
                <a:latin typeface="Canva Sans 1 Bold"/>
              </a:rPr>
              <a:t>NGROK: It puts localhost to internet.</a:t>
            </a:r>
          </a:p>
        </p:txBody>
      </p:sp>
      <p:sp>
        <p:nvSpPr>
          <p:cNvPr name="TextBox 36" id="36"/>
          <p:cNvSpPr txBox="true"/>
          <p:nvPr/>
        </p:nvSpPr>
        <p:spPr>
          <a:xfrm rot="0">
            <a:off x="7059072" y="5526869"/>
            <a:ext cx="2857262" cy="679450"/>
          </a:xfrm>
          <a:prstGeom prst="rect">
            <a:avLst/>
          </a:prstGeom>
        </p:spPr>
        <p:txBody>
          <a:bodyPr anchor="t" rtlCol="false" tIns="0" lIns="0" bIns="0" rIns="0">
            <a:spAutoFit/>
          </a:bodyPr>
          <a:lstStyle/>
          <a:p>
            <a:pPr algn="ctr">
              <a:lnSpc>
                <a:spcPts val="5599"/>
              </a:lnSpc>
            </a:pPr>
            <a:r>
              <a:rPr lang="en-US" sz="3999">
                <a:solidFill>
                  <a:srgbClr val="000000"/>
                </a:solidFill>
                <a:latin typeface="Canva Sans 1 Bold"/>
              </a:rPr>
              <a:t>HONEYPOT</a:t>
            </a:r>
          </a:p>
        </p:txBody>
      </p:sp>
    </p:spTree>
  </p:cSld>
  <p:clrMapOvr>
    <a:masterClrMapping/>
  </p:clrMapOvr>
</p:sld>
</file>

<file path=ppt/slides/slide14.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AutoShape 2" id="2"/>
          <p:cNvSpPr/>
          <p:nvPr/>
        </p:nvSpPr>
        <p:spPr>
          <a:xfrm flipV="true">
            <a:off x="724868" y="1780574"/>
            <a:ext cx="16586144" cy="23703"/>
          </a:xfrm>
          <a:prstGeom prst="line">
            <a:avLst/>
          </a:prstGeom>
          <a:ln cap="flat" w="38100">
            <a:solidFill>
              <a:srgbClr val="000000"/>
            </a:solidFill>
            <a:prstDash val="solid"/>
            <a:headEnd type="none" len="sm" w="sm"/>
            <a:tailEnd type="triangle" len="med" w="lg"/>
          </a:ln>
        </p:spPr>
      </p:sp>
      <p:sp>
        <p:nvSpPr>
          <p:cNvPr name="TextBox 3" id="3"/>
          <p:cNvSpPr txBox="true"/>
          <p:nvPr/>
        </p:nvSpPr>
        <p:spPr>
          <a:xfrm rot="0">
            <a:off x="1028700" y="704249"/>
            <a:ext cx="13653657" cy="1057275"/>
          </a:xfrm>
          <a:prstGeom prst="rect">
            <a:avLst/>
          </a:prstGeom>
        </p:spPr>
        <p:txBody>
          <a:bodyPr anchor="t" rtlCol="false" tIns="0" lIns="0" bIns="0" rIns="0">
            <a:spAutoFit/>
          </a:bodyPr>
          <a:lstStyle/>
          <a:p>
            <a:pPr>
              <a:lnSpc>
                <a:spcPts val="8399"/>
              </a:lnSpc>
            </a:pPr>
            <a:r>
              <a:rPr lang="en-US" sz="6999">
                <a:solidFill>
                  <a:srgbClr val="5034C4"/>
                </a:solidFill>
                <a:latin typeface="DM Sans Bold"/>
              </a:rPr>
              <a:t>MODULES</a:t>
            </a:r>
          </a:p>
        </p:txBody>
      </p:sp>
      <p:sp>
        <p:nvSpPr>
          <p:cNvPr name="TextBox 4" id="4"/>
          <p:cNvSpPr txBox="true"/>
          <p:nvPr/>
        </p:nvSpPr>
        <p:spPr>
          <a:xfrm rot="0">
            <a:off x="724840" y="2505710"/>
            <a:ext cx="16586198" cy="7181215"/>
          </a:xfrm>
          <a:prstGeom prst="rect">
            <a:avLst/>
          </a:prstGeom>
        </p:spPr>
        <p:txBody>
          <a:bodyPr anchor="t" rtlCol="false" tIns="0" lIns="0" bIns="0" rIns="0">
            <a:spAutoFit/>
          </a:bodyPr>
          <a:lstStyle/>
          <a:p>
            <a:pPr>
              <a:lnSpc>
                <a:spcPts val="4759"/>
              </a:lnSpc>
            </a:pPr>
            <a:r>
              <a:rPr lang="en-US" sz="3399">
                <a:solidFill>
                  <a:srgbClr val="E94B27"/>
                </a:solidFill>
                <a:latin typeface="Canva Sans 1 Bold"/>
              </a:rPr>
              <a:t>Tor Browser: </a:t>
            </a:r>
            <a:r>
              <a:rPr lang="en-US" sz="3399">
                <a:solidFill>
                  <a:srgbClr val="231F20"/>
                </a:solidFill>
                <a:latin typeface="Canva Sans 1"/>
              </a:rPr>
              <a:t>The Tor Browser Module is responsible for providing a secure and anonymous web browsing experience by routing traffic through the Tor network.</a:t>
            </a:r>
          </a:p>
          <a:p>
            <a:pPr>
              <a:lnSpc>
                <a:spcPts val="4759"/>
              </a:lnSpc>
            </a:pPr>
          </a:p>
          <a:p>
            <a:pPr>
              <a:lnSpc>
                <a:spcPts val="4759"/>
              </a:lnSpc>
            </a:pPr>
            <a:r>
              <a:rPr lang="en-US" sz="3399">
                <a:solidFill>
                  <a:srgbClr val="231F20"/>
                </a:solidFill>
                <a:latin typeface="Canva Sans 1 Bold"/>
              </a:rPr>
              <a:t>Functionalities:</a:t>
            </a:r>
          </a:p>
          <a:p>
            <a:pPr>
              <a:lnSpc>
                <a:spcPts val="4759"/>
              </a:lnSpc>
            </a:pPr>
          </a:p>
          <a:p>
            <a:pPr marL="734059" indent="-367030" lvl="1">
              <a:lnSpc>
                <a:spcPts val="4759"/>
              </a:lnSpc>
              <a:buFont typeface="Arial"/>
              <a:buChar char="•"/>
            </a:pPr>
            <a:r>
              <a:rPr lang="en-US" sz="3399">
                <a:solidFill>
                  <a:srgbClr val="231F20"/>
                </a:solidFill>
                <a:latin typeface="Canva Sans 1"/>
              </a:rPr>
              <a:t>Setting up and maintaining connections to the Tor network.</a:t>
            </a:r>
          </a:p>
          <a:p>
            <a:pPr marL="734059" indent="-367030" lvl="1">
              <a:lnSpc>
                <a:spcPts val="4759"/>
              </a:lnSpc>
              <a:buFont typeface="Arial"/>
              <a:buChar char="•"/>
            </a:pPr>
            <a:r>
              <a:rPr lang="en-US" sz="3399">
                <a:solidFill>
                  <a:srgbClr val="231F20"/>
                </a:solidFill>
                <a:latin typeface="Canva Sans 1"/>
              </a:rPr>
              <a:t>Handling web requests and responses through the Tor network.</a:t>
            </a:r>
          </a:p>
          <a:p>
            <a:pPr marL="734059" indent="-367030" lvl="1">
              <a:lnSpc>
                <a:spcPts val="4759"/>
              </a:lnSpc>
              <a:buFont typeface="Arial"/>
              <a:buChar char="•"/>
            </a:pPr>
            <a:r>
              <a:rPr lang="en-US" sz="3399">
                <a:solidFill>
                  <a:srgbClr val="231F20"/>
                </a:solidFill>
                <a:latin typeface="Canva Sans 1"/>
              </a:rPr>
              <a:t>Enabling security features, such as blocking certain scripts or protecting against browser fingerprinting.</a:t>
            </a:r>
          </a:p>
          <a:p>
            <a:pPr marL="734059" indent="-367030" lvl="1">
              <a:lnSpc>
                <a:spcPts val="4759"/>
              </a:lnSpc>
              <a:buFont typeface="Arial"/>
              <a:buChar char="•"/>
            </a:pPr>
            <a:r>
              <a:rPr lang="en-US" sz="3399">
                <a:solidFill>
                  <a:srgbClr val="231F20"/>
                </a:solidFill>
                <a:latin typeface="Canva Sans 1"/>
              </a:rPr>
              <a:t>Managing user preferences and settings related to Tor usage.</a:t>
            </a:r>
          </a:p>
          <a:p>
            <a:pPr>
              <a:lnSpc>
                <a:spcPts val="4759"/>
              </a:lnSpc>
            </a:pPr>
          </a:p>
        </p:txBody>
      </p:sp>
    </p:spTree>
  </p:cSld>
  <p:clrMapOvr>
    <a:masterClrMapping/>
  </p:clrMapOvr>
</p:sld>
</file>

<file path=ppt/slides/slide15.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AutoShape 2" id="2"/>
          <p:cNvSpPr/>
          <p:nvPr/>
        </p:nvSpPr>
        <p:spPr>
          <a:xfrm flipV="true">
            <a:off x="724868" y="1780574"/>
            <a:ext cx="16586144" cy="23703"/>
          </a:xfrm>
          <a:prstGeom prst="line">
            <a:avLst/>
          </a:prstGeom>
          <a:ln cap="flat" w="38100">
            <a:solidFill>
              <a:srgbClr val="000000"/>
            </a:solidFill>
            <a:prstDash val="solid"/>
            <a:headEnd type="none" len="sm" w="sm"/>
            <a:tailEnd type="triangle" len="med" w="lg"/>
          </a:ln>
        </p:spPr>
      </p:sp>
      <p:sp>
        <p:nvSpPr>
          <p:cNvPr name="TextBox 3" id="3"/>
          <p:cNvSpPr txBox="true"/>
          <p:nvPr/>
        </p:nvSpPr>
        <p:spPr>
          <a:xfrm rot="0">
            <a:off x="724840" y="989999"/>
            <a:ext cx="13653657" cy="771525"/>
          </a:xfrm>
          <a:prstGeom prst="rect">
            <a:avLst/>
          </a:prstGeom>
        </p:spPr>
        <p:txBody>
          <a:bodyPr anchor="t" rtlCol="false" tIns="0" lIns="0" bIns="0" rIns="0">
            <a:spAutoFit/>
          </a:bodyPr>
          <a:lstStyle/>
          <a:p>
            <a:pPr>
              <a:lnSpc>
                <a:spcPts val="6000"/>
              </a:lnSpc>
            </a:pPr>
            <a:r>
              <a:rPr lang="en-US" sz="5000">
                <a:solidFill>
                  <a:srgbClr val="5034C4"/>
                </a:solidFill>
                <a:latin typeface="DM Sans Bold"/>
              </a:rPr>
              <a:t>To be continued........</a:t>
            </a:r>
          </a:p>
        </p:txBody>
      </p:sp>
      <p:sp>
        <p:nvSpPr>
          <p:cNvPr name="TextBox 4" id="4"/>
          <p:cNvSpPr txBox="true"/>
          <p:nvPr/>
        </p:nvSpPr>
        <p:spPr>
          <a:xfrm rot="0">
            <a:off x="724840" y="2505710"/>
            <a:ext cx="16586198" cy="7781290"/>
          </a:xfrm>
          <a:prstGeom prst="rect">
            <a:avLst/>
          </a:prstGeom>
        </p:spPr>
        <p:txBody>
          <a:bodyPr anchor="t" rtlCol="false" tIns="0" lIns="0" bIns="0" rIns="0">
            <a:spAutoFit/>
          </a:bodyPr>
          <a:lstStyle/>
          <a:p>
            <a:pPr>
              <a:lnSpc>
                <a:spcPts val="4759"/>
              </a:lnSpc>
            </a:pPr>
            <a:r>
              <a:rPr lang="en-US" sz="3399">
                <a:solidFill>
                  <a:srgbClr val="E94B27"/>
                </a:solidFill>
                <a:latin typeface="Canva Sans 1 Bold"/>
              </a:rPr>
              <a:t>Proxy Server: </a:t>
            </a:r>
            <a:r>
              <a:rPr lang="en-US" sz="3399">
                <a:solidFill>
                  <a:srgbClr val="231F20"/>
                </a:solidFill>
                <a:latin typeface="Canva Sans 1"/>
              </a:rPr>
              <a:t>The Proxy Server Module acts as an intermediary between the user's device and the internet, providing various services such as anonymity and content filtering.</a:t>
            </a:r>
          </a:p>
          <a:p>
            <a:pPr>
              <a:lnSpc>
                <a:spcPts val="4759"/>
              </a:lnSpc>
            </a:pPr>
          </a:p>
          <a:p>
            <a:pPr>
              <a:lnSpc>
                <a:spcPts val="4759"/>
              </a:lnSpc>
            </a:pPr>
            <a:r>
              <a:rPr lang="en-US" sz="3399">
                <a:solidFill>
                  <a:srgbClr val="231F20"/>
                </a:solidFill>
                <a:latin typeface="Canva Sans 1 Bold"/>
              </a:rPr>
              <a:t>Functionalities:</a:t>
            </a:r>
          </a:p>
          <a:p>
            <a:pPr>
              <a:lnSpc>
                <a:spcPts val="4759"/>
              </a:lnSpc>
            </a:pPr>
          </a:p>
          <a:p>
            <a:pPr marL="734059" indent="-367030" lvl="1">
              <a:lnSpc>
                <a:spcPts val="4759"/>
              </a:lnSpc>
              <a:buFont typeface="Arial"/>
              <a:buChar char="•"/>
            </a:pPr>
            <a:r>
              <a:rPr lang="en-US" sz="3399">
                <a:solidFill>
                  <a:srgbClr val="231F20"/>
                </a:solidFill>
                <a:latin typeface="Canva Sans 1"/>
              </a:rPr>
              <a:t>Accepting and forwarding client requests to the internet.</a:t>
            </a:r>
          </a:p>
          <a:p>
            <a:pPr marL="734059" indent="-367030" lvl="1">
              <a:lnSpc>
                <a:spcPts val="4759"/>
              </a:lnSpc>
              <a:buFont typeface="Arial"/>
              <a:buChar char="•"/>
            </a:pPr>
            <a:r>
              <a:rPr lang="en-US" sz="3399">
                <a:solidFill>
                  <a:srgbClr val="231F20"/>
                </a:solidFill>
                <a:latin typeface="Canva Sans 1"/>
              </a:rPr>
              <a:t>Caching frequently requested content to improve performance.</a:t>
            </a:r>
          </a:p>
          <a:p>
            <a:pPr marL="734059" indent="-367030" lvl="1">
              <a:lnSpc>
                <a:spcPts val="4759"/>
              </a:lnSpc>
              <a:buFont typeface="Arial"/>
              <a:buChar char="•"/>
            </a:pPr>
            <a:r>
              <a:rPr lang="en-US" sz="3399">
                <a:solidFill>
                  <a:srgbClr val="231F20"/>
                </a:solidFill>
                <a:latin typeface="Canva Sans 1"/>
              </a:rPr>
              <a:t>Modifying requests or responses for content filtering or anonymization purposes.</a:t>
            </a:r>
          </a:p>
          <a:p>
            <a:pPr marL="734059" indent="-367030" lvl="1">
              <a:lnSpc>
                <a:spcPts val="4759"/>
              </a:lnSpc>
              <a:buFont typeface="Arial"/>
              <a:buChar char="•"/>
            </a:pPr>
            <a:r>
              <a:rPr lang="en-US" sz="3399">
                <a:solidFill>
                  <a:srgbClr val="231F20"/>
                </a:solidFill>
                <a:latin typeface="Canva Sans 1"/>
              </a:rPr>
              <a:t>Logging and monitoring proxy activity.</a:t>
            </a:r>
          </a:p>
          <a:p>
            <a:pPr marL="734059" indent="-367030" lvl="1">
              <a:lnSpc>
                <a:spcPts val="4759"/>
              </a:lnSpc>
              <a:buFont typeface="Arial"/>
              <a:buChar char="•"/>
            </a:pPr>
            <a:r>
              <a:rPr lang="en-US" sz="3399">
                <a:solidFill>
                  <a:srgbClr val="231F20"/>
                </a:solidFill>
                <a:latin typeface="Canva Sans 1"/>
              </a:rPr>
              <a:t> Implementing authentication and access control mechanisms if required.</a:t>
            </a:r>
          </a:p>
          <a:p>
            <a:pPr>
              <a:lnSpc>
                <a:spcPts val="4759"/>
              </a:lnSpc>
            </a:pP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5338675" y="1028700"/>
            <a:ext cx="7610651" cy="1115891"/>
            <a:chOff x="0" y="0"/>
            <a:chExt cx="10147534" cy="1487855"/>
          </a:xfrm>
        </p:grpSpPr>
        <p:sp>
          <p:nvSpPr>
            <p:cNvPr name="TextBox 3" id="3"/>
            <p:cNvSpPr txBox="true"/>
            <p:nvPr/>
          </p:nvSpPr>
          <p:spPr>
            <a:xfrm rot="0">
              <a:off x="0" y="909159"/>
              <a:ext cx="10147534" cy="578697"/>
            </a:xfrm>
            <a:prstGeom prst="rect">
              <a:avLst/>
            </a:prstGeom>
          </p:spPr>
          <p:txBody>
            <a:bodyPr anchor="t" rtlCol="false" tIns="0" lIns="0" bIns="0" rIns="0">
              <a:spAutoFit/>
            </a:bodyPr>
            <a:lstStyle/>
            <a:p>
              <a:pPr algn="ctr" marL="0" indent="0" lvl="0">
                <a:lnSpc>
                  <a:spcPts val="3640"/>
                </a:lnSpc>
              </a:pPr>
            </a:p>
          </p:txBody>
        </p:sp>
        <p:sp>
          <p:nvSpPr>
            <p:cNvPr name="TextBox 4" id="4"/>
            <p:cNvSpPr txBox="true"/>
            <p:nvPr/>
          </p:nvSpPr>
          <p:spPr>
            <a:xfrm rot="0">
              <a:off x="0" y="-47625"/>
              <a:ext cx="10147534" cy="767969"/>
            </a:xfrm>
            <a:prstGeom prst="rect">
              <a:avLst/>
            </a:prstGeom>
          </p:spPr>
          <p:txBody>
            <a:bodyPr anchor="t" rtlCol="false" tIns="0" lIns="0" bIns="0" rIns="0">
              <a:spAutoFit/>
            </a:bodyPr>
            <a:lstStyle/>
            <a:p>
              <a:pPr algn="ctr" marL="0" indent="0" lvl="0">
                <a:lnSpc>
                  <a:spcPts val="4716"/>
                </a:lnSpc>
                <a:spcBef>
                  <a:spcPct val="0"/>
                </a:spcBef>
              </a:pPr>
              <a:r>
                <a:rPr lang="en-US" sz="3600" spc="107">
                  <a:solidFill>
                    <a:srgbClr val="191919"/>
                  </a:solidFill>
                  <a:latin typeface="Aileron Heavy"/>
                </a:rPr>
                <a:t>TIMELINE CHART</a:t>
              </a:r>
            </a:p>
          </p:txBody>
        </p:sp>
      </p:grpSp>
      <p:sp>
        <p:nvSpPr>
          <p:cNvPr name="AutoShape 5" id="5"/>
          <p:cNvSpPr/>
          <p:nvPr/>
        </p:nvSpPr>
        <p:spPr>
          <a:xfrm rot="0">
            <a:off x="1028700" y="5276850"/>
            <a:ext cx="16230600" cy="438150"/>
          </a:xfrm>
          <a:prstGeom prst="rect">
            <a:avLst/>
          </a:prstGeom>
          <a:solidFill>
            <a:srgbClr val="191919">
              <a:alpha val="4706"/>
            </a:srgbClr>
          </a:solidFill>
        </p:spPr>
      </p:sp>
      <p:sp>
        <p:nvSpPr>
          <p:cNvPr name="Freeform 6" id="6"/>
          <p:cNvSpPr/>
          <p:nvPr/>
        </p:nvSpPr>
        <p:spPr>
          <a:xfrm flipH="false" flipV="false" rot="5400000">
            <a:off x="723410" y="4810125"/>
            <a:ext cx="1371600" cy="1371600"/>
          </a:xfrm>
          <a:custGeom>
            <a:avLst/>
            <a:gdLst/>
            <a:ahLst/>
            <a:cxnLst/>
            <a:rect r="r" b="b" t="t" l="l"/>
            <a:pathLst>
              <a:path h="1371600" w="1371600">
                <a:moveTo>
                  <a:pt x="0" y="0"/>
                </a:moveTo>
                <a:lnTo>
                  <a:pt x="1371600" y="0"/>
                </a:lnTo>
                <a:lnTo>
                  <a:pt x="1371600" y="1371600"/>
                </a:lnTo>
                <a:lnTo>
                  <a:pt x="0" y="13716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7" id="7"/>
          <p:cNvSpPr txBox="true"/>
          <p:nvPr/>
        </p:nvSpPr>
        <p:spPr>
          <a:xfrm rot="0">
            <a:off x="136951" y="6457950"/>
            <a:ext cx="2544519" cy="1186815"/>
          </a:xfrm>
          <a:prstGeom prst="rect">
            <a:avLst/>
          </a:prstGeom>
        </p:spPr>
        <p:txBody>
          <a:bodyPr anchor="t" rtlCol="false" tIns="0" lIns="0" bIns="0" rIns="0">
            <a:spAutoFit/>
          </a:bodyPr>
          <a:lstStyle/>
          <a:p>
            <a:pPr algn="ctr">
              <a:lnSpc>
                <a:spcPts val="3150"/>
              </a:lnSpc>
            </a:pPr>
            <a:r>
              <a:rPr lang="en-US" sz="2100" spc="42">
                <a:solidFill>
                  <a:srgbClr val="191919"/>
                </a:solidFill>
                <a:latin typeface="Aileron Regular"/>
              </a:rPr>
              <a:t>Identify a problem and form a thesis statement.</a:t>
            </a:r>
          </a:p>
        </p:txBody>
      </p:sp>
      <p:sp>
        <p:nvSpPr>
          <p:cNvPr name="TextBox 8" id="8"/>
          <p:cNvSpPr txBox="true"/>
          <p:nvPr/>
        </p:nvSpPr>
        <p:spPr>
          <a:xfrm rot="0">
            <a:off x="136951" y="4050783"/>
            <a:ext cx="2544519" cy="417957"/>
          </a:xfrm>
          <a:prstGeom prst="rect">
            <a:avLst/>
          </a:prstGeom>
        </p:spPr>
        <p:txBody>
          <a:bodyPr anchor="t" rtlCol="false" tIns="0" lIns="0" bIns="0" rIns="0">
            <a:spAutoFit/>
          </a:bodyPr>
          <a:lstStyle/>
          <a:p>
            <a:pPr algn="ctr" marL="0" indent="0" lvl="0">
              <a:lnSpc>
                <a:spcPts val="3354"/>
              </a:lnSpc>
              <a:spcBef>
                <a:spcPct val="0"/>
              </a:spcBef>
            </a:pPr>
            <a:r>
              <a:rPr lang="en-US" sz="2600" spc="101">
                <a:solidFill>
                  <a:srgbClr val="191919"/>
                </a:solidFill>
                <a:latin typeface="Aileron Regular Bold"/>
              </a:rPr>
              <a:t>WEEK 1</a:t>
            </a:r>
          </a:p>
        </p:txBody>
      </p:sp>
      <p:sp>
        <p:nvSpPr>
          <p:cNvPr name="Freeform 9" id="9"/>
          <p:cNvSpPr/>
          <p:nvPr/>
        </p:nvSpPr>
        <p:spPr>
          <a:xfrm flipH="false" flipV="false" rot="5400000">
            <a:off x="6262083" y="4808739"/>
            <a:ext cx="1371600" cy="1371600"/>
          </a:xfrm>
          <a:custGeom>
            <a:avLst/>
            <a:gdLst/>
            <a:ahLst/>
            <a:cxnLst/>
            <a:rect r="r" b="b" t="t" l="l"/>
            <a:pathLst>
              <a:path h="1371600" w="1371600">
                <a:moveTo>
                  <a:pt x="0" y="0"/>
                </a:moveTo>
                <a:lnTo>
                  <a:pt x="1371600" y="0"/>
                </a:lnTo>
                <a:lnTo>
                  <a:pt x="1371600" y="1371600"/>
                </a:lnTo>
                <a:lnTo>
                  <a:pt x="0" y="13716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5400000">
            <a:off x="9262458" y="4808739"/>
            <a:ext cx="1371600" cy="1371600"/>
          </a:xfrm>
          <a:custGeom>
            <a:avLst/>
            <a:gdLst/>
            <a:ahLst/>
            <a:cxnLst/>
            <a:rect r="r" b="b" t="t" l="l"/>
            <a:pathLst>
              <a:path h="1371600" w="1371600">
                <a:moveTo>
                  <a:pt x="0" y="0"/>
                </a:moveTo>
                <a:lnTo>
                  <a:pt x="1371600" y="0"/>
                </a:lnTo>
                <a:lnTo>
                  <a:pt x="1371600" y="1371600"/>
                </a:lnTo>
                <a:lnTo>
                  <a:pt x="0" y="13716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1" id="11"/>
          <p:cNvSpPr/>
          <p:nvPr/>
        </p:nvSpPr>
        <p:spPr>
          <a:xfrm flipH="false" flipV="false" rot="5400000">
            <a:off x="12262833" y="4808739"/>
            <a:ext cx="1372986" cy="1372986"/>
          </a:xfrm>
          <a:custGeom>
            <a:avLst/>
            <a:gdLst/>
            <a:ahLst/>
            <a:cxnLst/>
            <a:rect r="r" b="b" t="t" l="l"/>
            <a:pathLst>
              <a:path h="1372986" w="1372986">
                <a:moveTo>
                  <a:pt x="0" y="0"/>
                </a:moveTo>
                <a:lnTo>
                  <a:pt x="1372985" y="0"/>
                </a:lnTo>
                <a:lnTo>
                  <a:pt x="1372985" y="1372986"/>
                </a:lnTo>
                <a:lnTo>
                  <a:pt x="0" y="137298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2" id="12"/>
          <p:cNvSpPr/>
          <p:nvPr/>
        </p:nvSpPr>
        <p:spPr>
          <a:xfrm flipH="false" flipV="false" rot="5400000">
            <a:off x="15268575" y="4810125"/>
            <a:ext cx="1371600" cy="1371600"/>
          </a:xfrm>
          <a:custGeom>
            <a:avLst/>
            <a:gdLst/>
            <a:ahLst/>
            <a:cxnLst/>
            <a:rect r="r" b="b" t="t" l="l"/>
            <a:pathLst>
              <a:path h="1371600" w="1371600">
                <a:moveTo>
                  <a:pt x="0" y="0"/>
                </a:moveTo>
                <a:lnTo>
                  <a:pt x="1371600" y="0"/>
                </a:lnTo>
                <a:lnTo>
                  <a:pt x="1371600" y="1371600"/>
                </a:lnTo>
                <a:lnTo>
                  <a:pt x="0" y="137160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13" id="13"/>
          <p:cNvSpPr txBox="true"/>
          <p:nvPr/>
        </p:nvSpPr>
        <p:spPr>
          <a:xfrm rot="0">
            <a:off x="2675248" y="6510251"/>
            <a:ext cx="2544519" cy="386715"/>
          </a:xfrm>
          <a:prstGeom prst="rect">
            <a:avLst/>
          </a:prstGeom>
        </p:spPr>
        <p:txBody>
          <a:bodyPr anchor="t" rtlCol="false" tIns="0" lIns="0" bIns="0" rIns="0">
            <a:spAutoFit/>
          </a:bodyPr>
          <a:lstStyle/>
          <a:p>
            <a:pPr algn="ctr">
              <a:lnSpc>
                <a:spcPts val="3150"/>
              </a:lnSpc>
            </a:pPr>
            <a:r>
              <a:rPr lang="en-US" sz="2100" spc="42">
                <a:solidFill>
                  <a:srgbClr val="FF7F1A"/>
                </a:solidFill>
                <a:latin typeface="Aileron Regular"/>
              </a:rPr>
              <a:t>Review 1</a:t>
            </a:r>
          </a:p>
        </p:txBody>
      </p:sp>
      <p:sp>
        <p:nvSpPr>
          <p:cNvPr name="TextBox 14" id="14"/>
          <p:cNvSpPr txBox="true"/>
          <p:nvPr/>
        </p:nvSpPr>
        <p:spPr>
          <a:xfrm rot="0">
            <a:off x="2681470" y="4050783"/>
            <a:ext cx="2544519" cy="417957"/>
          </a:xfrm>
          <a:prstGeom prst="rect">
            <a:avLst/>
          </a:prstGeom>
        </p:spPr>
        <p:txBody>
          <a:bodyPr anchor="t" rtlCol="false" tIns="0" lIns="0" bIns="0" rIns="0">
            <a:spAutoFit/>
          </a:bodyPr>
          <a:lstStyle/>
          <a:p>
            <a:pPr algn="ctr" marL="0" indent="0" lvl="0">
              <a:lnSpc>
                <a:spcPts val="3354"/>
              </a:lnSpc>
              <a:spcBef>
                <a:spcPct val="0"/>
              </a:spcBef>
            </a:pPr>
            <a:r>
              <a:rPr lang="en-US" sz="2600" spc="101">
                <a:solidFill>
                  <a:srgbClr val="191919"/>
                </a:solidFill>
                <a:latin typeface="Aileron Regular Bold"/>
              </a:rPr>
              <a:t>WEEK 3</a:t>
            </a:r>
          </a:p>
        </p:txBody>
      </p:sp>
      <p:sp>
        <p:nvSpPr>
          <p:cNvPr name="TextBox 15" id="15"/>
          <p:cNvSpPr txBox="true"/>
          <p:nvPr/>
        </p:nvSpPr>
        <p:spPr>
          <a:xfrm rot="0">
            <a:off x="5907008" y="6470246"/>
            <a:ext cx="2544519" cy="1986915"/>
          </a:xfrm>
          <a:prstGeom prst="rect">
            <a:avLst/>
          </a:prstGeom>
        </p:spPr>
        <p:txBody>
          <a:bodyPr anchor="t" rtlCol="false" tIns="0" lIns="0" bIns="0" rIns="0">
            <a:spAutoFit/>
          </a:bodyPr>
          <a:lstStyle/>
          <a:p>
            <a:pPr algn="ctr">
              <a:lnSpc>
                <a:spcPts val="3150"/>
              </a:lnSpc>
            </a:pPr>
            <a:r>
              <a:rPr lang="en-US" sz="2100" spc="42">
                <a:solidFill>
                  <a:srgbClr val="191919"/>
                </a:solidFill>
                <a:latin typeface="Aileron Regular"/>
              </a:rPr>
              <a:t>Gone through from various Research papers and other resources to find the methodology.</a:t>
            </a:r>
          </a:p>
        </p:txBody>
      </p:sp>
      <p:sp>
        <p:nvSpPr>
          <p:cNvPr name="TextBox 16" id="16"/>
          <p:cNvSpPr txBox="true"/>
          <p:nvPr/>
        </p:nvSpPr>
        <p:spPr>
          <a:xfrm rot="0">
            <a:off x="5675623" y="3993197"/>
            <a:ext cx="2544519" cy="417957"/>
          </a:xfrm>
          <a:prstGeom prst="rect">
            <a:avLst/>
          </a:prstGeom>
        </p:spPr>
        <p:txBody>
          <a:bodyPr anchor="t" rtlCol="false" tIns="0" lIns="0" bIns="0" rIns="0">
            <a:spAutoFit/>
          </a:bodyPr>
          <a:lstStyle/>
          <a:p>
            <a:pPr algn="ctr" marL="0" indent="0" lvl="0">
              <a:lnSpc>
                <a:spcPts val="3354"/>
              </a:lnSpc>
              <a:spcBef>
                <a:spcPct val="0"/>
              </a:spcBef>
            </a:pPr>
            <a:r>
              <a:rPr lang="en-US" sz="2600" spc="101">
                <a:solidFill>
                  <a:srgbClr val="191919"/>
                </a:solidFill>
                <a:latin typeface="Aileron Regular Italics"/>
              </a:rPr>
              <a:t>WEEK 4-7</a:t>
            </a:r>
          </a:p>
        </p:txBody>
      </p:sp>
      <p:sp>
        <p:nvSpPr>
          <p:cNvPr name="TextBox 17" id="17"/>
          <p:cNvSpPr txBox="true"/>
          <p:nvPr/>
        </p:nvSpPr>
        <p:spPr>
          <a:xfrm rot="0">
            <a:off x="11302532" y="4050783"/>
            <a:ext cx="2544519" cy="417957"/>
          </a:xfrm>
          <a:prstGeom prst="rect">
            <a:avLst/>
          </a:prstGeom>
        </p:spPr>
        <p:txBody>
          <a:bodyPr anchor="t" rtlCol="false" tIns="0" lIns="0" bIns="0" rIns="0">
            <a:spAutoFit/>
          </a:bodyPr>
          <a:lstStyle/>
          <a:p>
            <a:pPr algn="ctr" marL="0" indent="0" lvl="0">
              <a:lnSpc>
                <a:spcPts val="3354"/>
              </a:lnSpc>
              <a:spcBef>
                <a:spcPct val="0"/>
              </a:spcBef>
            </a:pPr>
            <a:r>
              <a:rPr lang="en-US" sz="2600" spc="101">
                <a:solidFill>
                  <a:srgbClr val="191919"/>
                </a:solidFill>
                <a:latin typeface="Aileron Regular Bold"/>
              </a:rPr>
              <a:t>WEEK 9</a:t>
            </a:r>
          </a:p>
        </p:txBody>
      </p:sp>
      <p:sp>
        <p:nvSpPr>
          <p:cNvPr name="TextBox 18" id="18"/>
          <p:cNvSpPr txBox="true"/>
          <p:nvPr/>
        </p:nvSpPr>
        <p:spPr>
          <a:xfrm rot="0">
            <a:off x="14682115" y="6470246"/>
            <a:ext cx="2544519" cy="786765"/>
          </a:xfrm>
          <a:prstGeom prst="rect">
            <a:avLst/>
          </a:prstGeom>
        </p:spPr>
        <p:txBody>
          <a:bodyPr anchor="t" rtlCol="false" tIns="0" lIns="0" bIns="0" rIns="0">
            <a:spAutoFit/>
          </a:bodyPr>
          <a:lstStyle/>
          <a:p>
            <a:pPr algn="ctr">
              <a:lnSpc>
                <a:spcPts val="3150"/>
              </a:lnSpc>
            </a:pPr>
            <a:r>
              <a:rPr lang="en-US" sz="2100" spc="42">
                <a:solidFill>
                  <a:srgbClr val="FF7F1A"/>
                </a:solidFill>
                <a:latin typeface="Aileron Regular"/>
              </a:rPr>
              <a:t>Final project submission</a:t>
            </a:r>
          </a:p>
        </p:txBody>
      </p:sp>
      <p:sp>
        <p:nvSpPr>
          <p:cNvPr name="TextBox 19" id="19"/>
          <p:cNvSpPr txBox="true"/>
          <p:nvPr/>
        </p:nvSpPr>
        <p:spPr>
          <a:xfrm rot="0">
            <a:off x="14682115" y="4050783"/>
            <a:ext cx="2544519" cy="417957"/>
          </a:xfrm>
          <a:prstGeom prst="rect">
            <a:avLst/>
          </a:prstGeom>
        </p:spPr>
        <p:txBody>
          <a:bodyPr anchor="t" rtlCol="false" tIns="0" lIns="0" bIns="0" rIns="0">
            <a:spAutoFit/>
          </a:bodyPr>
          <a:lstStyle/>
          <a:p>
            <a:pPr algn="ctr" marL="0" indent="0" lvl="0">
              <a:lnSpc>
                <a:spcPts val="3354"/>
              </a:lnSpc>
              <a:spcBef>
                <a:spcPct val="0"/>
              </a:spcBef>
            </a:pPr>
            <a:r>
              <a:rPr lang="en-US" sz="2600" spc="101">
                <a:solidFill>
                  <a:srgbClr val="191919"/>
                </a:solidFill>
                <a:latin typeface="Aileron Regular Italics"/>
              </a:rPr>
              <a:t>Week: 10</a:t>
            </a:r>
          </a:p>
        </p:txBody>
      </p:sp>
      <p:sp>
        <p:nvSpPr>
          <p:cNvPr name="Freeform 20" id="20"/>
          <p:cNvSpPr/>
          <p:nvPr/>
        </p:nvSpPr>
        <p:spPr>
          <a:xfrm flipH="false" flipV="false" rot="5400000">
            <a:off x="3261708" y="4808739"/>
            <a:ext cx="1371600" cy="1371600"/>
          </a:xfrm>
          <a:custGeom>
            <a:avLst/>
            <a:gdLst/>
            <a:ahLst/>
            <a:cxnLst/>
            <a:rect r="r" b="b" t="t" l="l"/>
            <a:pathLst>
              <a:path h="1371600" w="1371600">
                <a:moveTo>
                  <a:pt x="0" y="0"/>
                </a:moveTo>
                <a:lnTo>
                  <a:pt x="1371600" y="0"/>
                </a:lnTo>
                <a:lnTo>
                  <a:pt x="1371600" y="1371600"/>
                </a:lnTo>
                <a:lnTo>
                  <a:pt x="0" y="13716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21" id="21"/>
          <p:cNvSpPr txBox="true"/>
          <p:nvPr/>
        </p:nvSpPr>
        <p:spPr>
          <a:xfrm rot="-126721">
            <a:off x="8388064" y="3993206"/>
            <a:ext cx="2544519" cy="417957"/>
          </a:xfrm>
          <a:prstGeom prst="rect">
            <a:avLst/>
          </a:prstGeom>
        </p:spPr>
        <p:txBody>
          <a:bodyPr anchor="t" rtlCol="false" tIns="0" lIns="0" bIns="0" rIns="0">
            <a:spAutoFit/>
          </a:bodyPr>
          <a:lstStyle/>
          <a:p>
            <a:pPr algn="ctr" marL="0" indent="0" lvl="0">
              <a:lnSpc>
                <a:spcPts val="3354"/>
              </a:lnSpc>
              <a:spcBef>
                <a:spcPct val="0"/>
              </a:spcBef>
            </a:pPr>
            <a:r>
              <a:rPr lang="en-US" sz="2600" spc="101">
                <a:solidFill>
                  <a:srgbClr val="191919"/>
                </a:solidFill>
                <a:latin typeface="Aileron Regular Italics"/>
              </a:rPr>
              <a:t>WEEK 8</a:t>
            </a:r>
          </a:p>
        </p:txBody>
      </p:sp>
      <p:sp>
        <p:nvSpPr>
          <p:cNvPr name="TextBox 22" id="22"/>
          <p:cNvSpPr txBox="true"/>
          <p:nvPr/>
        </p:nvSpPr>
        <p:spPr>
          <a:xfrm rot="0">
            <a:off x="8758012" y="6456564"/>
            <a:ext cx="2544519" cy="386715"/>
          </a:xfrm>
          <a:prstGeom prst="rect">
            <a:avLst/>
          </a:prstGeom>
        </p:spPr>
        <p:txBody>
          <a:bodyPr anchor="t" rtlCol="false" tIns="0" lIns="0" bIns="0" rIns="0">
            <a:spAutoFit/>
          </a:bodyPr>
          <a:lstStyle/>
          <a:p>
            <a:pPr algn="ctr">
              <a:lnSpc>
                <a:spcPts val="3150"/>
              </a:lnSpc>
            </a:pPr>
            <a:r>
              <a:rPr lang="en-US" sz="2100" spc="42">
                <a:solidFill>
                  <a:srgbClr val="FF7F1A"/>
                </a:solidFill>
                <a:latin typeface="Aileron Regular"/>
              </a:rPr>
              <a:t>Review-2</a:t>
            </a:r>
          </a:p>
        </p:txBody>
      </p:sp>
      <p:sp>
        <p:nvSpPr>
          <p:cNvPr name="TextBox 23" id="23"/>
          <p:cNvSpPr txBox="true"/>
          <p:nvPr/>
        </p:nvSpPr>
        <p:spPr>
          <a:xfrm rot="0">
            <a:off x="11677066" y="6457950"/>
            <a:ext cx="2544519" cy="786765"/>
          </a:xfrm>
          <a:prstGeom prst="rect">
            <a:avLst/>
          </a:prstGeom>
        </p:spPr>
        <p:txBody>
          <a:bodyPr anchor="t" rtlCol="false" tIns="0" lIns="0" bIns="0" rIns="0">
            <a:spAutoFit/>
          </a:bodyPr>
          <a:lstStyle/>
          <a:p>
            <a:pPr algn="ctr">
              <a:lnSpc>
                <a:spcPts val="3150"/>
              </a:lnSpc>
            </a:pPr>
            <a:r>
              <a:rPr lang="en-US" sz="2100" spc="42">
                <a:solidFill>
                  <a:srgbClr val="191919"/>
                </a:solidFill>
                <a:latin typeface="Aileron Regular"/>
              </a:rPr>
              <a:t>Work on Demonstration part</a:t>
            </a:r>
          </a:p>
        </p:txBody>
      </p:sp>
    </p:spTree>
  </p:cSld>
  <p:clrMapOvr>
    <a:masterClrMapping/>
  </p:clrMapOvr>
</p:sld>
</file>

<file path=ppt/slides/slide17.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673102" y="1028700"/>
            <a:ext cx="5559426" cy="838200"/>
          </a:xfrm>
          <a:prstGeom prst="rect">
            <a:avLst/>
          </a:prstGeom>
        </p:spPr>
        <p:txBody>
          <a:bodyPr anchor="t" rtlCol="false" tIns="0" lIns="0" bIns="0" rIns="0">
            <a:spAutoFit/>
          </a:bodyPr>
          <a:lstStyle/>
          <a:p>
            <a:pPr>
              <a:lnSpc>
                <a:spcPts val="6600"/>
              </a:lnSpc>
            </a:pPr>
            <a:r>
              <a:rPr lang="en-US" sz="5500">
                <a:solidFill>
                  <a:srgbClr val="5034C4"/>
                </a:solidFill>
                <a:latin typeface="DM Sans Bold"/>
              </a:rPr>
              <a:t>REFERENCES</a:t>
            </a:r>
          </a:p>
        </p:txBody>
      </p:sp>
      <p:sp>
        <p:nvSpPr>
          <p:cNvPr name="AutoShape 3" id="3"/>
          <p:cNvSpPr/>
          <p:nvPr/>
        </p:nvSpPr>
        <p:spPr>
          <a:xfrm flipV="true">
            <a:off x="673129" y="1885950"/>
            <a:ext cx="16586144" cy="23703"/>
          </a:xfrm>
          <a:prstGeom prst="line">
            <a:avLst/>
          </a:prstGeom>
          <a:ln cap="flat" w="38100">
            <a:solidFill>
              <a:srgbClr val="000000"/>
            </a:solidFill>
            <a:prstDash val="solid"/>
            <a:headEnd type="none" len="sm" w="sm"/>
            <a:tailEnd type="triangle" len="med" w="lg"/>
          </a:ln>
        </p:spPr>
      </p:sp>
      <p:sp>
        <p:nvSpPr>
          <p:cNvPr name="TextBox 4" id="4"/>
          <p:cNvSpPr txBox="true"/>
          <p:nvPr/>
        </p:nvSpPr>
        <p:spPr>
          <a:xfrm rot="0">
            <a:off x="663577" y="2677160"/>
            <a:ext cx="17253647" cy="6581140"/>
          </a:xfrm>
          <a:prstGeom prst="rect">
            <a:avLst/>
          </a:prstGeom>
        </p:spPr>
        <p:txBody>
          <a:bodyPr anchor="t" rtlCol="false" tIns="0" lIns="0" bIns="0" rIns="0">
            <a:spAutoFit/>
          </a:bodyPr>
          <a:lstStyle/>
          <a:p>
            <a:pPr algn="just">
              <a:lnSpc>
                <a:spcPts val="4759"/>
              </a:lnSpc>
            </a:pPr>
          </a:p>
          <a:p>
            <a:pPr algn="just">
              <a:lnSpc>
                <a:spcPts val="4759"/>
              </a:lnSpc>
            </a:pPr>
            <a:r>
              <a:rPr lang="en-US" sz="3399">
                <a:solidFill>
                  <a:srgbClr val="000000"/>
                </a:solidFill>
                <a:latin typeface="Canva Sans 1"/>
              </a:rPr>
              <a:t>1. </a:t>
            </a:r>
            <a:r>
              <a:rPr lang="en-US" sz="3399">
                <a:solidFill>
                  <a:srgbClr val="000000"/>
                </a:solidFill>
                <a:latin typeface="Canva Sans 1 Bold"/>
              </a:rPr>
              <a:t>Tracing Real IP Address behind VPN/Proxy</a:t>
            </a:r>
          </a:p>
          <a:p>
            <a:pPr algn="just">
              <a:lnSpc>
                <a:spcPts val="4759"/>
              </a:lnSpc>
            </a:pPr>
            <a:r>
              <a:rPr lang="en-US" sz="3399">
                <a:solidFill>
                  <a:srgbClr val="5034C4"/>
                </a:solidFill>
                <a:latin typeface="Canva Sans 1"/>
              </a:rPr>
              <a:t>https://www.jetir.org/papers/JETIR2304634.pdf</a:t>
            </a:r>
          </a:p>
          <a:p>
            <a:pPr algn="just">
              <a:lnSpc>
                <a:spcPts val="4759"/>
              </a:lnSpc>
            </a:pPr>
          </a:p>
          <a:p>
            <a:pPr algn="just">
              <a:lnSpc>
                <a:spcPts val="4759"/>
              </a:lnSpc>
            </a:pPr>
            <a:r>
              <a:rPr lang="en-US" sz="3399">
                <a:solidFill>
                  <a:srgbClr val="000000"/>
                </a:solidFill>
                <a:latin typeface="Canva Sans 1"/>
              </a:rPr>
              <a:t>2. </a:t>
            </a:r>
            <a:r>
              <a:rPr lang="en-US" sz="3399">
                <a:solidFill>
                  <a:srgbClr val="000000"/>
                </a:solidFill>
                <a:latin typeface="Canva Sans 1 Bold"/>
              </a:rPr>
              <a:t>The Performance Analysis of Honeypot Based Intrusion Detection System for Wireless Network</a:t>
            </a:r>
          </a:p>
          <a:p>
            <a:pPr algn="just">
              <a:lnSpc>
                <a:spcPts val="4759"/>
              </a:lnSpc>
            </a:pPr>
            <a:r>
              <a:rPr lang="en-US" sz="3399">
                <a:solidFill>
                  <a:srgbClr val="5034C4"/>
                </a:solidFill>
                <a:latin typeface="Canva Sans 1"/>
              </a:rPr>
              <a:t>https://www.researchgate.net/publication/312182273_The_Performance_Analysis_of_Honeypot_Based_Intrusion_Detection_System_for_Wireless_Network</a:t>
            </a:r>
          </a:p>
          <a:p>
            <a:pPr algn="just">
              <a:lnSpc>
                <a:spcPts val="4759"/>
              </a:lnSpc>
            </a:pPr>
          </a:p>
          <a:p>
            <a:pPr algn="just">
              <a:lnSpc>
                <a:spcPts val="4759"/>
              </a:lnSpc>
            </a:pPr>
          </a:p>
          <a:p>
            <a:pPr algn="just">
              <a:lnSpc>
                <a:spcPts val="4759"/>
              </a:lnSpc>
            </a:pPr>
          </a:p>
        </p:txBody>
      </p:sp>
    </p:spTree>
  </p:cSld>
  <p:clrMapOvr>
    <a:masterClrMapping/>
  </p:clrMapOvr>
</p:sld>
</file>

<file path=ppt/slides/slide18.xml><?xml version="1.0" encoding="utf-8"?>
<p:sld xmlns:p="http://schemas.openxmlformats.org/presentationml/2006/main" xmlns:a="http://schemas.openxmlformats.org/drawingml/2006/main">
  <p:cSld>
    <p:bg>
      <p:bgPr>
        <a:solidFill>
          <a:srgbClr val="C3EBEF"/>
        </a:solidFill>
      </p:bgPr>
    </p:bg>
    <p:spTree>
      <p:nvGrpSpPr>
        <p:cNvPr id="1" name=""/>
        <p:cNvGrpSpPr/>
        <p:nvPr/>
      </p:nvGrpSpPr>
      <p:grpSpPr>
        <a:xfrm>
          <a:off x="0" y="0"/>
          <a:ext cx="0" cy="0"/>
          <a:chOff x="0" y="0"/>
          <a:chExt cx="0" cy="0"/>
        </a:xfrm>
      </p:grpSpPr>
      <p:sp>
        <p:nvSpPr>
          <p:cNvPr name="TextBox 2" id="2"/>
          <p:cNvSpPr txBox="true"/>
          <p:nvPr/>
        </p:nvSpPr>
        <p:spPr>
          <a:xfrm rot="0">
            <a:off x="771525" y="3628390"/>
            <a:ext cx="16744950" cy="2581275"/>
          </a:xfrm>
          <a:prstGeom prst="rect">
            <a:avLst/>
          </a:prstGeom>
        </p:spPr>
        <p:txBody>
          <a:bodyPr anchor="t" rtlCol="false" tIns="0" lIns="0" bIns="0" rIns="0">
            <a:spAutoFit/>
          </a:bodyPr>
          <a:lstStyle/>
          <a:p>
            <a:pPr algn="ctr" marL="0" indent="0" lvl="0">
              <a:lnSpc>
                <a:spcPts val="21000"/>
              </a:lnSpc>
              <a:spcBef>
                <a:spcPct val="0"/>
              </a:spcBef>
            </a:pPr>
            <a:r>
              <a:rPr lang="en-US" sz="15000" u="none">
                <a:solidFill>
                  <a:srgbClr val="191919"/>
                </a:solidFill>
                <a:latin typeface="Aileron Heavy Bold"/>
              </a:rPr>
              <a:t>THANK YOU!</a:t>
            </a:r>
          </a:p>
        </p:txBody>
      </p:sp>
    </p:spTree>
  </p:cSld>
  <p:clrMapOvr>
    <a:masterClrMapping/>
  </p:clrMapOvr>
</p:sld>
</file>

<file path=ppt/slides/slide2.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1028700" y="3525774"/>
            <a:ext cx="7071550" cy="3899135"/>
            <a:chOff x="0" y="0"/>
            <a:chExt cx="9428733" cy="5198847"/>
          </a:xfrm>
        </p:grpSpPr>
        <p:sp>
          <p:nvSpPr>
            <p:cNvPr name="TextBox 3" id="3"/>
            <p:cNvSpPr txBox="true"/>
            <p:nvPr/>
          </p:nvSpPr>
          <p:spPr>
            <a:xfrm rot="0">
              <a:off x="0" y="0"/>
              <a:ext cx="9428733" cy="4089400"/>
            </a:xfrm>
            <a:prstGeom prst="rect">
              <a:avLst/>
            </a:prstGeom>
          </p:spPr>
          <p:txBody>
            <a:bodyPr anchor="t" rtlCol="false" tIns="0" lIns="0" bIns="0" rIns="0">
              <a:spAutoFit/>
            </a:bodyPr>
            <a:lstStyle/>
            <a:p>
              <a:pPr>
                <a:lnSpc>
                  <a:spcPts val="12120"/>
                </a:lnSpc>
              </a:pPr>
              <a:r>
                <a:rPr lang="en-US" sz="10100">
                  <a:solidFill>
                    <a:srgbClr val="5034C4"/>
                  </a:solidFill>
                  <a:latin typeface="DM Sans Bold"/>
                </a:rPr>
                <a:t>TABLE OF CONTENTS</a:t>
              </a:r>
            </a:p>
          </p:txBody>
        </p:sp>
        <p:sp>
          <p:nvSpPr>
            <p:cNvPr name="TextBox 4" id="4"/>
            <p:cNvSpPr txBox="true"/>
            <p:nvPr/>
          </p:nvSpPr>
          <p:spPr>
            <a:xfrm rot="0">
              <a:off x="0" y="4576124"/>
              <a:ext cx="9428733" cy="622723"/>
            </a:xfrm>
            <a:prstGeom prst="rect">
              <a:avLst/>
            </a:prstGeom>
          </p:spPr>
          <p:txBody>
            <a:bodyPr anchor="t" rtlCol="false" tIns="0" lIns="0" bIns="0" rIns="0">
              <a:spAutoFit/>
            </a:bodyPr>
            <a:lstStyle/>
            <a:p>
              <a:pPr>
                <a:lnSpc>
                  <a:spcPts val="3919"/>
                </a:lnSpc>
              </a:pPr>
            </a:p>
          </p:txBody>
        </p:sp>
      </p:grpSp>
      <p:sp>
        <p:nvSpPr>
          <p:cNvPr name="TextBox 5" id="5"/>
          <p:cNvSpPr txBox="true"/>
          <p:nvPr/>
        </p:nvSpPr>
        <p:spPr>
          <a:xfrm rot="0">
            <a:off x="9051131" y="1423308"/>
            <a:ext cx="8208169" cy="7297510"/>
          </a:xfrm>
          <a:prstGeom prst="rect">
            <a:avLst/>
          </a:prstGeom>
        </p:spPr>
        <p:txBody>
          <a:bodyPr anchor="t" rtlCol="false" tIns="0" lIns="0" bIns="0" rIns="0">
            <a:spAutoFit/>
          </a:bodyPr>
          <a:lstStyle/>
          <a:p>
            <a:pPr>
              <a:lnSpc>
                <a:spcPts val="5271"/>
              </a:lnSpc>
            </a:pPr>
          </a:p>
          <a:p>
            <a:pPr marL="693968" indent="-346984" lvl="1">
              <a:lnSpc>
                <a:spcPts val="5271"/>
              </a:lnSpc>
              <a:buFont typeface="Arial"/>
              <a:buChar char="•"/>
            </a:pPr>
            <a:r>
              <a:rPr lang="en-US" sz="3214">
                <a:solidFill>
                  <a:srgbClr val="5034C4"/>
                </a:solidFill>
                <a:latin typeface="DM Sans"/>
              </a:rPr>
              <a:t>I</a:t>
            </a:r>
            <a:r>
              <a:rPr lang="en-US" sz="3214">
                <a:solidFill>
                  <a:srgbClr val="5034C4"/>
                </a:solidFill>
                <a:latin typeface="DM Sans"/>
              </a:rPr>
              <a:t>ntroduction </a:t>
            </a:r>
          </a:p>
          <a:p>
            <a:pPr marL="693968" indent="-346984" lvl="1">
              <a:lnSpc>
                <a:spcPts val="5271"/>
              </a:lnSpc>
              <a:buFont typeface="Arial"/>
              <a:buChar char="•"/>
            </a:pPr>
            <a:r>
              <a:rPr lang="en-US" sz="3214">
                <a:solidFill>
                  <a:srgbClr val="5034C4"/>
                </a:solidFill>
                <a:latin typeface="DM Sans"/>
              </a:rPr>
              <a:t>Objective / Problem statement</a:t>
            </a:r>
          </a:p>
          <a:p>
            <a:pPr marL="693968" indent="-346984" lvl="1">
              <a:lnSpc>
                <a:spcPts val="5271"/>
              </a:lnSpc>
              <a:buFont typeface="Arial"/>
              <a:buChar char="•"/>
            </a:pPr>
            <a:r>
              <a:rPr lang="en-US" sz="3214">
                <a:solidFill>
                  <a:srgbClr val="5034C4"/>
                </a:solidFill>
                <a:latin typeface="DM Sans"/>
              </a:rPr>
              <a:t>Literature Review</a:t>
            </a:r>
          </a:p>
          <a:p>
            <a:pPr marL="693968" indent="-346984" lvl="1">
              <a:lnSpc>
                <a:spcPts val="5271"/>
              </a:lnSpc>
              <a:buFont typeface="Arial"/>
              <a:buChar char="•"/>
            </a:pPr>
            <a:r>
              <a:rPr lang="en-US" sz="3214">
                <a:solidFill>
                  <a:srgbClr val="5034C4"/>
                </a:solidFill>
                <a:latin typeface="DM Sans"/>
              </a:rPr>
              <a:t>Proposed work</a:t>
            </a:r>
          </a:p>
          <a:p>
            <a:pPr marL="693968" indent="-346984" lvl="1">
              <a:lnSpc>
                <a:spcPts val="5271"/>
              </a:lnSpc>
              <a:buFont typeface="Arial"/>
              <a:buChar char="•"/>
            </a:pPr>
            <a:r>
              <a:rPr lang="en-US" sz="3214">
                <a:solidFill>
                  <a:srgbClr val="5034C4"/>
                </a:solidFill>
                <a:latin typeface="DM Sans"/>
              </a:rPr>
              <a:t>Real time usage</a:t>
            </a:r>
          </a:p>
          <a:p>
            <a:pPr marL="693968" indent="-346984" lvl="1">
              <a:lnSpc>
                <a:spcPts val="5271"/>
              </a:lnSpc>
              <a:buFont typeface="Arial"/>
              <a:buChar char="•"/>
            </a:pPr>
            <a:r>
              <a:rPr lang="en-US" sz="3214">
                <a:solidFill>
                  <a:srgbClr val="5034C4"/>
                </a:solidFill>
                <a:latin typeface="DM Sans"/>
              </a:rPr>
              <a:t>S</a:t>
            </a:r>
            <a:r>
              <a:rPr lang="en-US" sz="3214">
                <a:solidFill>
                  <a:srgbClr val="5034C4"/>
                </a:solidFill>
                <a:latin typeface="DM Sans"/>
              </a:rPr>
              <a:t>oftware requirements</a:t>
            </a:r>
          </a:p>
          <a:p>
            <a:pPr marL="693968" indent="-346984" lvl="1">
              <a:lnSpc>
                <a:spcPts val="5271"/>
              </a:lnSpc>
              <a:buFont typeface="Arial"/>
              <a:buChar char="•"/>
            </a:pPr>
            <a:r>
              <a:rPr lang="en-US" sz="3214">
                <a:solidFill>
                  <a:srgbClr val="5034C4"/>
                </a:solidFill>
                <a:latin typeface="DM Sans"/>
              </a:rPr>
              <a:t>Overall system architecture diagram</a:t>
            </a:r>
          </a:p>
          <a:p>
            <a:pPr marL="693968" indent="-346984" lvl="1">
              <a:lnSpc>
                <a:spcPts val="5271"/>
              </a:lnSpc>
              <a:buFont typeface="Arial"/>
              <a:buChar char="•"/>
            </a:pPr>
            <a:r>
              <a:rPr lang="en-US" sz="3214">
                <a:solidFill>
                  <a:srgbClr val="5034C4"/>
                </a:solidFill>
                <a:latin typeface="DM Sans"/>
              </a:rPr>
              <a:t>List out the modules &amp;amp; Explanation</a:t>
            </a:r>
          </a:p>
          <a:p>
            <a:pPr marL="693968" indent="-346984" lvl="1">
              <a:lnSpc>
                <a:spcPts val="5271"/>
              </a:lnSpc>
              <a:buFont typeface="Arial"/>
              <a:buChar char="•"/>
            </a:pPr>
            <a:r>
              <a:rPr lang="en-US" sz="3214">
                <a:solidFill>
                  <a:srgbClr val="5034C4"/>
                </a:solidFill>
                <a:latin typeface="DM Sans"/>
              </a:rPr>
              <a:t>Project timeline chart</a:t>
            </a:r>
          </a:p>
          <a:p>
            <a:pPr marL="693968" indent="-346984" lvl="1">
              <a:lnSpc>
                <a:spcPts val="5271"/>
              </a:lnSpc>
              <a:buFont typeface="Arial"/>
              <a:buChar char="•"/>
            </a:pPr>
            <a:r>
              <a:rPr lang="en-US" sz="3214">
                <a:solidFill>
                  <a:srgbClr val="5034C4"/>
                </a:solidFill>
                <a:latin typeface="DM Sans"/>
              </a:rPr>
              <a:t>References</a:t>
            </a:r>
          </a:p>
        </p:txBody>
      </p:sp>
    </p:spTree>
  </p:cSld>
  <p:clrMapOvr>
    <a:masterClrMapping/>
  </p:clrMapOvr>
</p:sld>
</file>

<file path=ppt/slides/slide3.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17417193" y="2082617"/>
            <a:ext cx="7071608" cy="7035298"/>
            <a:chOff x="0" y="0"/>
            <a:chExt cx="4640128" cy="4616303"/>
          </a:xfrm>
        </p:grpSpPr>
        <p:sp>
          <p:nvSpPr>
            <p:cNvPr name="Freeform 3" id="3"/>
            <p:cNvSpPr/>
            <p:nvPr/>
          </p:nvSpPr>
          <p:spPr>
            <a:xfrm flipH="false" flipV="false" rot="0">
              <a:off x="0" y="0"/>
              <a:ext cx="4640072" cy="4616196"/>
            </a:xfrm>
            <a:custGeom>
              <a:avLst/>
              <a:gdLst/>
              <a:ahLst/>
              <a:cxnLst/>
              <a:rect r="r" b="b" t="t" l="l"/>
              <a:pathLst>
                <a:path h="4616196" w="4640072">
                  <a:moveTo>
                    <a:pt x="1615948" y="3023616"/>
                  </a:moveTo>
                  <a:cubicBezTo>
                    <a:pt x="1846834" y="3277489"/>
                    <a:pt x="1846834" y="3669919"/>
                    <a:pt x="1615948" y="3923792"/>
                  </a:cubicBezTo>
                  <a:cubicBezTo>
                    <a:pt x="2331593" y="4616196"/>
                    <a:pt x="2331593" y="4616196"/>
                    <a:pt x="2331593" y="4616196"/>
                  </a:cubicBezTo>
                  <a:cubicBezTo>
                    <a:pt x="3162681" y="3785235"/>
                    <a:pt x="3162681" y="3785235"/>
                    <a:pt x="3162681" y="3785235"/>
                  </a:cubicBezTo>
                  <a:cubicBezTo>
                    <a:pt x="3185795" y="3831336"/>
                    <a:pt x="3208909" y="3877564"/>
                    <a:pt x="3255010" y="3923665"/>
                  </a:cubicBezTo>
                  <a:cubicBezTo>
                    <a:pt x="3439668" y="4108323"/>
                    <a:pt x="3739769" y="4108323"/>
                    <a:pt x="3924427" y="3923665"/>
                  </a:cubicBezTo>
                  <a:cubicBezTo>
                    <a:pt x="4132199" y="3715893"/>
                    <a:pt x="4132199" y="3415919"/>
                    <a:pt x="3924427" y="3231261"/>
                  </a:cubicBezTo>
                  <a:cubicBezTo>
                    <a:pt x="3901313" y="3185160"/>
                    <a:pt x="3855212" y="3162046"/>
                    <a:pt x="3808984" y="3138932"/>
                  </a:cubicBezTo>
                  <a:cubicBezTo>
                    <a:pt x="4640072" y="2307971"/>
                    <a:pt x="4640072" y="2307971"/>
                    <a:pt x="4640072" y="2307971"/>
                  </a:cubicBezTo>
                  <a:cubicBezTo>
                    <a:pt x="3808984" y="1500124"/>
                    <a:pt x="3808984" y="1500124"/>
                    <a:pt x="3808984" y="1500124"/>
                  </a:cubicBezTo>
                  <a:cubicBezTo>
                    <a:pt x="3832098" y="1477010"/>
                    <a:pt x="3855212" y="1454023"/>
                    <a:pt x="3901313" y="1430909"/>
                  </a:cubicBezTo>
                  <a:cubicBezTo>
                    <a:pt x="4085971" y="1223137"/>
                    <a:pt x="4085971" y="923163"/>
                    <a:pt x="3901313" y="738505"/>
                  </a:cubicBezTo>
                  <a:cubicBezTo>
                    <a:pt x="3693541" y="553847"/>
                    <a:pt x="3393440" y="553847"/>
                    <a:pt x="3208782" y="738505"/>
                  </a:cubicBezTo>
                  <a:cubicBezTo>
                    <a:pt x="3185668" y="761619"/>
                    <a:pt x="3162554" y="807720"/>
                    <a:pt x="3139567" y="830834"/>
                  </a:cubicBezTo>
                  <a:cubicBezTo>
                    <a:pt x="2308479" y="0"/>
                    <a:pt x="2308479" y="0"/>
                    <a:pt x="2308479" y="0"/>
                  </a:cubicBezTo>
                  <a:cubicBezTo>
                    <a:pt x="1615948" y="669417"/>
                    <a:pt x="1615948" y="669417"/>
                    <a:pt x="1615948" y="669417"/>
                  </a:cubicBezTo>
                  <a:cubicBezTo>
                    <a:pt x="1846834" y="923290"/>
                    <a:pt x="1846834" y="1338834"/>
                    <a:pt x="1615948" y="1592707"/>
                  </a:cubicBezTo>
                  <a:cubicBezTo>
                    <a:pt x="1361948" y="1823466"/>
                    <a:pt x="946531" y="1823466"/>
                    <a:pt x="692531" y="1592707"/>
                  </a:cubicBezTo>
                  <a:cubicBezTo>
                    <a:pt x="0" y="2308098"/>
                    <a:pt x="0" y="2308098"/>
                    <a:pt x="0" y="2308098"/>
                  </a:cubicBezTo>
                  <a:cubicBezTo>
                    <a:pt x="715645" y="3023616"/>
                    <a:pt x="715645" y="3023616"/>
                    <a:pt x="715645" y="3023616"/>
                  </a:cubicBezTo>
                  <a:cubicBezTo>
                    <a:pt x="969645" y="2769743"/>
                    <a:pt x="1362075" y="2769743"/>
                    <a:pt x="1615948" y="3023616"/>
                  </a:cubicBezTo>
                  <a:close/>
                </a:path>
              </a:pathLst>
            </a:custGeom>
            <a:solidFill>
              <a:srgbClr val="A1E44D"/>
            </a:solidFill>
          </p:spPr>
        </p:sp>
      </p:grpSp>
      <p:grpSp>
        <p:nvGrpSpPr>
          <p:cNvPr name="Group 4" id="4"/>
          <p:cNvGrpSpPr/>
          <p:nvPr/>
        </p:nvGrpSpPr>
        <p:grpSpPr>
          <a:xfrm rot="0">
            <a:off x="14863027" y="5143500"/>
            <a:ext cx="7105717" cy="7105717"/>
            <a:chOff x="0" y="0"/>
            <a:chExt cx="4662509" cy="4662509"/>
          </a:xfrm>
        </p:grpSpPr>
        <p:sp>
          <p:nvSpPr>
            <p:cNvPr name="Freeform 5" id="5"/>
            <p:cNvSpPr/>
            <p:nvPr/>
          </p:nvSpPr>
          <p:spPr>
            <a:xfrm flipH="false" flipV="false" rot="0">
              <a:off x="0" y="0"/>
              <a:ext cx="4662424" cy="4662678"/>
            </a:xfrm>
            <a:custGeom>
              <a:avLst/>
              <a:gdLst/>
              <a:ahLst/>
              <a:cxnLst/>
              <a:rect r="r" b="b" t="t" l="l"/>
              <a:pathLst>
                <a:path h="4662678" w="4662424">
                  <a:moveTo>
                    <a:pt x="1407922" y="3947033"/>
                  </a:moveTo>
                  <a:cubicBezTo>
                    <a:pt x="1454023" y="3900932"/>
                    <a:pt x="1477137" y="3854704"/>
                    <a:pt x="1500251" y="3808603"/>
                  </a:cubicBezTo>
                  <a:cubicBezTo>
                    <a:pt x="2331212" y="4662678"/>
                    <a:pt x="2331212" y="4662678"/>
                    <a:pt x="2331212" y="4662678"/>
                  </a:cubicBezTo>
                  <a:cubicBezTo>
                    <a:pt x="3046730" y="3947160"/>
                    <a:pt x="3046730" y="3947160"/>
                    <a:pt x="3046730" y="3947160"/>
                  </a:cubicBezTo>
                  <a:cubicBezTo>
                    <a:pt x="3046730" y="3947160"/>
                    <a:pt x="3046730" y="3947160"/>
                    <a:pt x="3046730" y="3947160"/>
                  </a:cubicBezTo>
                  <a:cubicBezTo>
                    <a:pt x="2792857" y="3693287"/>
                    <a:pt x="2792857" y="3277743"/>
                    <a:pt x="3046730" y="3046984"/>
                  </a:cubicBezTo>
                  <a:cubicBezTo>
                    <a:pt x="3300603" y="2793111"/>
                    <a:pt x="3693033" y="2793111"/>
                    <a:pt x="3946906" y="3046984"/>
                  </a:cubicBezTo>
                  <a:cubicBezTo>
                    <a:pt x="3946906" y="3046984"/>
                    <a:pt x="3946906" y="3046984"/>
                    <a:pt x="3946906" y="3046984"/>
                  </a:cubicBezTo>
                  <a:cubicBezTo>
                    <a:pt x="4662424" y="2331466"/>
                    <a:pt x="4662424" y="2331466"/>
                    <a:pt x="4662424" y="2331466"/>
                  </a:cubicBezTo>
                  <a:cubicBezTo>
                    <a:pt x="3831463" y="1500505"/>
                    <a:pt x="3831463" y="1500505"/>
                    <a:pt x="3831463" y="1500505"/>
                  </a:cubicBezTo>
                  <a:cubicBezTo>
                    <a:pt x="3854577" y="1477391"/>
                    <a:pt x="3900678" y="1454404"/>
                    <a:pt x="3923792" y="1431290"/>
                  </a:cubicBezTo>
                  <a:cubicBezTo>
                    <a:pt x="4108450" y="1223518"/>
                    <a:pt x="4108450" y="923544"/>
                    <a:pt x="3923792" y="738886"/>
                  </a:cubicBezTo>
                  <a:cubicBezTo>
                    <a:pt x="3739134" y="554228"/>
                    <a:pt x="3439033" y="554228"/>
                    <a:pt x="3254375" y="738886"/>
                  </a:cubicBezTo>
                  <a:cubicBezTo>
                    <a:pt x="3231261" y="762000"/>
                    <a:pt x="3185160" y="808101"/>
                    <a:pt x="3162046" y="854329"/>
                  </a:cubicBezTo>
                  <a:cubicBezTo>
                    <a:pt x="2331212" y="0"/>
                    <a:pt x="2331212" y="0"/>
                    <a:pt x="2331212" y="0"/>
                  </a:cubicBezTo>
                  <a:cubicBezTo>
                    <a:pt x="1638808" y="715518"/>
                    <a:pt x="1638808" y="715518"/>
                    <a:pt x="1638808" y="715518"/>
                  </a:cubicBezTo>
                  <a:cubicBezTo>
                    <a:pt x="1869567" y="946277"/>
                    <a:pt x="1869567" y="1361821"/>
                    <a:pt x="1615694" y="1615694"/>
                  </a:cubicBezTo>
                  <a:cubicBezTo>
                    <a:pt x="1361821" y="1846453"/>
                    <a:pt x="969391" y="1846453"/>
                    <a:pt x="715518" y="1615694"/>
                  </a:cubicBezTo>
                  <a:cubicBezTo>
                    <a:pt x="0" y="2331212"/>
                    <a:pt x="0" y="2331212"/>
                    <a:pt x="0" y="2331212"/>
                  </a:cubicBezTo>
                  <a:cubicBezTo>
                    <a:pt x="854075" y="3185287"/>
                    <a:pt x="854075" y="3185287"/>
                    <a:pt x="854075" y="3185287"/>
                  </a:cubicBezTo>
                  <a:cubicBezTo>
                    <a:pt x="807974" y="3185287"/>
                    <a:pt x="761746" y="3231388"/>
                    <a:pt x="738632" y="3254502"/>
                  </a:cubicBezTo>
                  <a:cubicBezTo>
                    <a:pt x="530860" y="3462274"/>
                    <a:pt x="530860" y="3762248"/>
                    <a:pt x="738632" y="3946906"/>
                  </a:cubicBezTo>
                  <a:cubicBezTo>
                    <a:pt x="923290" y="4131564"/>
                    <a:pt x="1223391" y="4131564"/>
                    <a:pt x="1408049" y="3946906"/>
                  </a:cubicBezTo>
                  <a:close/>
                </a:path>
              </a:pathLst>
            </a:custGeom>
            <a:solidFill>
              <a:srgbClr val="E94B27"/>
            </a:solidFill>
          </p:spPr>
        </p:sp>
      </p:grpSp>
      <p:grpSp>
        <p:nvGrpSpPr>
          <p:cNvPr name="Group 6" id="6"/>
          <p:cNvGrpSpPr/>
          <p:nvPr/>
        </p:nvGrpSpPr>
        <p:grpSpPr>
          <a:xfrm rot="0">
            <a:off x="14897136" y="-2262015"/>
            <a:ext cx="7071608" cy="7071608"/>
            <a:chOff x="0" y="0"/>
            <a:chExt cx="4640128" cy="4640128"/>
          </a:xfrm>
        </p:grpSpPr>
        <p:sp>
          <p:nvSpPr>
            <p:cNvPr name="Freeform 7" id="7"/>
            <p:cNvSpPr/>
            <p:nvPr/>
          </p:nvSpPr>
          <p:spPr>
            <a:xfrm flipH="false" flipV="false" rot="0">
              <a:off x="0" y="0"/>
              <a:ext cx="4640072" cy="4640072"/>
            </a:xfrm>
            <a:custGeom>
              <a:avLst/>
              <a:gdLst/>
              <a:ahLst/>
              <a:cxnLst/>
              <a:rect r="r" b="b" t="t" l="l"/>
              <a:pathLst>
                <a:path h="4640072" w="4640072">
                  <a:moveTo>
                    <a:pt x="1592834" y="3047238"/>
                  </a:moveTo>
                  <a:cubicBezTo>
                    <a:pt x="1846834" y="3278124"/>
                    <a:pt x="1846834" y="3693668"/>
                    <a:pt x="1615948" y="3947541"/>
                  </a:cubicBezTo>
                  <a:cubicBezTo>
                    <a:pt x="2331593" y="4640072"/>
                    <a:pt x="2331593" y="4640072"/>
                    <a:pt x="2331593" y="4640072"/>
                  </a:cubicBezTo>
                  <a:cubicBezTo>
                    <a:pt x="3162681" y="3808984"/>
                    <a:pt x="3162681" y="3808984"/>
                    <a:pt x="3162681" y="3808984"/>
                  </a:cubicBezTo>
                  <a:cubicBezTo>
                    <a:pt x="3185795" y="3832098"/>
                    <a:pt x="3208909" y="3878199"/>
                    <a:pt x="3231896" y="3901313"/>
                  </a:cubicBezTo>
                  <a:cubicBezTo>
                    <a:pt x="3439668" y="4085971"/>
                    <a:pt x="3739769" y="4085971"/>
                    <a:pt x="3924427" y="3901313"/>
                  </a:cubicBezTo>
                  <a:cubicBezTo>
                    <a:pt x="4109085" y="3716655"/>
                    <a:pt x="4109085" y="3416554"/>
                    <a:pt x="3924427" y="3231896"/>
                  </a:cubicBezTo>
                  <a:cubicBezTo>
                    <a:pt x="3901313" y="3185668"/>
                    <a:pt x="3855212" y="3162681"/>
                    <a:pt x="3808984" y="3139567"/>
                  </a:cubicBezTo>
                  <a:cubicBezTo>
                    <a:pt x="4640072" y="2331593"/>
                    <a:pt x="4640072" y="2331593"/>
                    <a:pt x="4640072" y="2331593"/>
                  </a:cubicBezTo>
                  <a:cubicBezTo>
                    <a:pt x="3808984" y="1500505"/>
                    <a:pt x="3808984" y="1500505"/>
                    <a:pt x="3808984" y="1500505"/>
                  </a:cubicBezTo>
                  <a:cubicBezTo>
                    <a:pt x="3832098" y="1477391"/>
                    <a:pt x="3855212" y="1454277"/>
                    <a:pt x="3901313" y="1431290"/>
                  </a:cubicBezTo>
                  <a:cubicBezTo>
                    <a:pt x="4085971" y="1246632"/>
                    <a:pt x="4085971" y="946531"/>
                    <a:pt x="3901313" y="761873"/>
                  </a:cubicBezTo>
                  <a:cubicBezTo>
                    <a:pt x="3693541" y="577215"/>
                    <a:pt x="3393440" y="577215"/>
                    <a:pt x="3208782" y="761873"/>
                  </a:cubicBezTo>
                  <a:cubicBezTo>
                    <a:pt x="3185668" y="784987"/>
                    <a:pt x="3162554" y="808101"/>
                    <a:pt x="3139567" y="831088"/>
                  </a:cubicBezTo>
                  <a:cubicBezTo>
                    <a:pt x="2308479" y="0"/>
                    <a:pt x="2308479" y="0"/>
                    <a:pt x="2308479" y="0"/>
                  </a:cubicBezTo>
                  <a:cubicBezTo>
                    <a:pt x="0" y="2308479"/>
                    <a:pt x="0" y="2308479"/>
                    <a:pt x="0" y="2308479"/>
                  </a:cubicBezTo>
                  <a:cubicBezTo>
                    <a:pt x="715645" y="3024124"/>
                    <a:pt x="715645" y="3024124"/>
                    <a:pt x="715645" y="3024124"/>
                  </a:cubicBezTo>
                  <a:cubicBezTo>
                    <a:pt x="969645" y="2793238"/>
                    <a:pt x="1362075" y="2793238"/>
                    <a:pt x="1592834" y="3047238"/>
                  </a:cubicBezTo>
                  <a:close/>
                </a:path>
              </a:pathLst>
            </a:custGeom>
            <a:solidFill>
              <a:srgbClr val="4DB0E6"/>
            </a:solidFill>
          </p:spPr>
        </p:sp>
      </p:grpSp>
      <p:grpSp>
        <p:nvGrpSpPr>
          <p:cNvPr name="Group 8" id="8"/>
          <p:cNvGrpSpPr/>
          <p:nvPr/>
        </p:nvGrpSpPr>
        <p:grpSpPr>
          <a:xfrm rot="0">
            <a:off x="11216392" y="1466341"/>
            <a:ext cx="7071608" cy="7035298"/>
            <a:chOff x="0" y="0"/>
            <a:chExt cx="4640128" cy="4616303"/>
          </a:xfrm>
        </p:grpSpPr>
        <p:sp>
          <p:nvSpPr>
            <p:cNvPr name="Freeform 9" id="9"/>
            <p:cNvSpPr/>
            <p:nvPr/>
          </p:nvSpPr>
          <p:spPr>
            <a:xfrm flipH="false" flipV="false" rot="0">
              <a:off x="0" y="0"/>
              <a:ext cx="4640199" cy="4616323"/>
            </a:xfrm>
            <a:custGeom>
              <a:avLst/>
              <a:gdLst/>
              <a:ahLst/>
              <a:cxnLst/>
              <a:rect r="r" b="b" t="t" l="l"/>
              <a:pathLst>
                <a:path h="4616323" w="4640199">
                  <a:moveTo>
                    <a:pt x="1338961" y="3970020"/>
                  </a:moveTo>
                  <a:cubicBezTo>
                    <a:pt x="1385189" y="3900805"/>
                    <a:pt x="1431290" y="3854577"/>
                    <a:pt x="1454404" y="3762248"/>
                  </a:cubicBezTo>
                  <a:cubicBezTo>
                    <a:pt x="2308606" y="4616323"/>
                    <a:pt x="2308606" y="4616323"/>
                    <a:pt x="2308606" y="4616323"/>
                  </a:cubicBezTo>
                  <a:cubicBezTo>
                    <a:pt x="3139694" y="3785362"/>
                    <a:pt x="3139694" y="3785362"/>
                    <a:pt x="3139694" y="3785362"/>
                  </a:cubicBezTo>
                  <a:cubicBezTo>
                    <a:pt x="3162808" y="3831463"/>
                    <a:pt x="3185922" y="3854577"/>
                    <a:pt x="3208909" y="3900805"/>
                  </a:cubicBezTo>
                  <a:cubicBezTo>
                    <a:pt x="3416681" y="4085463"/>
                    <a:pt x="3716782" y="4085463"/>
                    <a:pt x="3901440" y="3900805"/>
                  </a:cubicBezTo>
                  <a:cubicBezTo>
                    <a:pt x="4086098" y="3716147"/>
                    <a:pt x="4086098" y="3393059"/>
                    <a:pt x="3901440" y="3208401"/>
                  </a:cubicBezTo>
                  <a:cubicBezTo>
                    <a:pt x="3878326" y="3185287"/>
                    <a:pt x="3832225" y="3162300"/>
                    <a:pt x="3785997" y="3139186"/>
                  </a:cubicBezTo>
                  <a:cubicBezTo>
                    <a:pt x="4640199" y="2308225"/>
                    <a:pt x="4640199" y="2308225"/>
                    <a:pt x="4640199" y="2308225"/>
                  </a:cubicBezTo>
                  <a:cubicBezTo>
                    <a:pt x="3924554" y="1592707"/>
                    <a:pt x="3924554" y="1592707"/>
                    <a:pt x="3924554" y="1592707"/>
                  </a:cubicBezTo>
                  <a:cubicBezTo>
                    <a:pt x="3809111" y="1477264"/>
                    <a:pt x="3809111" y="1477264"/>
                    <a:pt x="3809111" y="1477264"/>
                  </a:cubicBezTo>
                  <a:cubicBezTo>
                    <a:pt x="3832225" y="1454150"/>
                    <a:pt x="3878326" y="1431163"/>
                    <a:pt x="3901440" y="1408049"/>
                  </a:cubicBezTo>
                  <a:cubicBezTo>
                    <a:pt x="4086098" y="1200277"/>
                    <a:pt x="4086098" y="900303"/>
                    <a:pt x="3901440" y="715645"/>
                  </a:cubicBezTo>
                  <a:cubicBezTo>
                    <a:pt x="3716782" y="530987"/>
                    <a:pt x="3416681" y="530987"/>
                    <a:pt x="3232023" y="715645"/>
                  </a:cubicBezTo>
                  <a:cubicBezTo>
                    <a:pt x="3185795" y="738759"/>
                    <a:pt x="3162808" y="784860"/>
                    <a:pt x="3139694" y="807974"/>
                  </a:cubicBezTo>
                  <a:cubicBezTo>
                    <a:pt x="3024251" y="692531"/>
                    <a:pt x="3024251" y="692531"/>
                    <a:pt x="3024251" y="692531"/>
                  </a:cubicBezTo>
                  <a:cubicBezTo>
                    <a:pt x="2331593" y="0"/>
                    <a:pt x="2331593" y="0"/>
                    <a:pt x="2331593" y="0"/>
                  </a:cubicBezTo>
                  <a:cubicBezTo>
                    <a:pt x="1454404" y="854075"/>
                    <a:pt x="1454404" y="854075"/>
                    <a:pt x="1454404" y="854075"/>
                  </a:cubicBezTo>
                  <a:cubicBezTo>
                    <a:pt x="1431290" y="784860"/>
                    <a:pt x="1408176" y="738632"/>
                    <a:pt x="1362075" y="715645"/>
                  </a:cubicBezTo>
                  <a:cubicBezTo>
                    <a:pt x="1177417" y="507873"/>
                    <a:pt x="877316" y="507873"/>
                    <a:pt x="692658" y="715645"/>
                  </a:cubicBezTo>
                  <a:cubicBezTo>
                    <a:pt x="508000" y="900303"/>
                    <a:pt x="508000" y="1200404"/>
                    <a:pt x="692658" y="1385062"/>
                  </a:cubicBezTo>
                  <a:cubicBezTo>
                    <a:pt x="738886" y="1431163"/>
                    <a:pt x="784987" y="1454277"/>
                    <a:pt x="831215" y="1477391"/>
                  </a:cubicBezTo>
                  <a:cubicBezTo>
                    <a:pt x="0" y="2308098"/>
                    <a:pt x="0" y="2308098"/>
                    <a:pt x="0" y="2308098"/>
                  </a:cubicBezTo>
                  <a:cubicBezTo>
                    <a:pt x="854202" y="3162173"/>
                    <a:pt x="854202" y="3162173"/>
                    <a:pt x="854202" y="3162173"/>
                  </a:cubicBezTo>
                  <a:cubicBezTo>
                    <a:pt x="784987" y="3185287"/>
                    <a:pt x="715645" y="3231388"/>
                    <a:pt x="646430" y="3277616"/>
                  </a:cubicBezTo>
                  <a:cubicBezTo>
                    <a:pt x="461772" y="3485388"/>
                    <a:pt x="461772" y="3785362"/>
                    <a:pt x="646430" y="3970020"/>
                  </a:cubicBezTo>
                  <a:cubicBezTo>
                    <a:pt x="831088" y="4154678"/>
                    <a:pt x="1154303" y="4154678"/>
                    <a:pt x="1338961" y="3970020"/>
                  </a:cubicBezTo>
                  <a:close/>
                </a:path>
              </a:pathLst>
            </a:custGeom>
            <a:solidFill>
              <a:srgbClr val="FFC950"/>
            </a:solidFill>
          </p:spPr>
        </p:sp>
      </p:grpSp>
      <p:sp>
        <p:nvSpPr>
          <p:cNvPr name="TextBox 10" id="10"/>
          <p:cNvSpPr txBox="true"/>
          <p:nvPr/>
        </p:nvSpPr>
        <p:spPr>
          <a:xfrm rot="0">
            <a:off x="365018" y="4170672"/>
            <a:ext cx="10262177" cy="3391116"/>
          </a:xfrm>
          <a:prstGeom prst="rect">
            <a:avLst/>
          </a:prstGeom>
        </p:spPr>
        <p:txBody>
          <a:bodyPr anchor="t" rtlCol="false" tIns="0" lIns="0" bIns="0" rIns="0">
            <a:spAutoFit/>
          </a:bodyPr>
          <a:lstStyle/>
          <a:p>
            <a:pPr>
              <a:lnSpc>
                <a:spcPts val="5380"/>
              </a:lnSpc>
            </a:pPr>
            <a:r>
              <a:rPr lang="en-US" sz="3110" spc="68">
                <a:solidFill>
                  <a:srgbClr val="000000"/>
                </a:solidFill>
                <a:latin typeface="Copperplate Gothic 31 AB"/>
              </a:rPr>
              <a:t>  DEVANGANA SUJAY            </a:t>
            </a:r>
          </a:p>
          <a:p>
            <a:pPr>
              <a:lnSpc>
                <a:spcPts val="5380"/>
              </a:lnSpc>
            </a:pPr>
            <a:r>
              <a:rPr lang="en-US" sz="3110" spc="68">
                <a:solidFill>
                  <a:srgbClr val="000000"/>
                </a:solidFill>
                <a:latin typeface="Copperplate Gothic 31 AB"/>
              </a:rPr>
              <a:t>  ARPIT SIVAKUMAR              </a:t>
            </a:r>
          </a:p>
          <a:p>
            <a:pPr>
              <a:lnSpc>
                <a:spcPts val="5380"/>
              </a:lnSpc>
            </a:pPr>
            <a:r>
              <a:rPr lang="en-US" sz="3110" spc="68">
                <a:solidFill>
                  <a:srgbClr val="000000"/>
                </a:solidFill>
                <a:latin typeface="Copperplate Gothic 31 AB"/>
              </a:rPr>
              <a:t>  MUSKAAN BHOTIKA        </a:t>
            </a:r>
          </a:p>
          <a:p>
            <a:pPr>
              <a:lnSpc>
                <a:spcPts val="5380"/>
              </a:lnSpc>
            </a:pPr>
            <a:r>
              <a:rPr lang="en-US" sz="3110" spc="68">
                <a:solidFill>
                  <a:srgbClr val="000000"/>
                </a:solidFill>
                <a:latin typeface="Copperplate Gothic 31 AB"/>
              </a:rPr>
              <a:t>  LALIT SAHU                       </a:t>
            </a:r>
          </a:p>
          <a:p>
            <a:pPr>
              <a:lnSpc>
                <a:spcPts val="5380"/>
              </a:lnSpc>
            </a:pPr>
            <a:r>
              <a:rPr lang="en-US" sz="3110" spc="68">
                <a:solidFill>
                  <a:srgbClr val="000000"/>
                </a:solidFill>
                <a:latin typeface="Copperplate Gothic 31 AB"/>
              </a:rPr>
              <a:t>  JATIN AGGRAWAL              </a:t>
            </a:r>
          </a:p>
        </p:txBody>
      </p:sp>
      <p:sp>
        <p:nvSpPr>
          <p:cNvPr name="TextBox 11" id="11"/>
          <p:cNvSpPr txBox="true"/>
          <p:nvPr/>
        </p:nvSpPr>
        <p:spPr>
          <a:xfrm rot="0">
            <a:off x="6714794" y="4170622"/>
            <a:ext cx="11291493" cy="3391214"/>
          </a:xfrm>
          <a:prstGeom prst="rect">
            <a:avLst/>
          </a:prstGeom>
        </p:spPr>
        <p:txBody>
          <a:bodyPr anchor="t" rtlCol="false" tIns="0" lIns="0" bIns="0" rIns="0">
            <a:spAutoFit/>
          </a:bodyPr>
          <a:lstStyle/>
          <a:p>
            <a:pPr algn="just">
              <a:lnSpc>
                <a:spcPts val="5377"/>
              </a:lnSpc>
            </a:pPr>
            <a:r>
              <a:rPr lang="en-US" sz="3108" spc="68">
                <a:solidFill>
                  <a:srgbClr val="000000"/>
                </a:solidFill>
                <a:latin typeface="Copperplate Gothic 31 AB"/>
              </a:rPr>
              <a:t>-    (21MEI10007)</a:t>
            </a:r>
          </a:p>
          <a:p>
            <a:pPr algn="just">
              <a:lnSpc>
                <a:spcPts val="5377"/>
              </a:lnSpc>
            </a:pPr>
            <a:r>
              <a:rPr lang="en-US" sz="3108" spc="68">
                <a:solidFill>
                  <a:srgbClr val="000000"/>
                </a:solidFill>
                <a:latin typeface="Copperplate Gothic 31 AB"/>
              </a:rPr>
              <a:t>-    (21MEI10018)</a:t>
            </a:r>
          </a:p>
          <a:p>
            <a:pPr algn="just">
              <a:lnSpc>
                <a:spcPts val="5377"/>
              </a:lnSpc>
            </a:pPr>
            <a:r>
              <a:rPr lang="en-US" sz="3108" spc="68">
                <a:solidFill>
                  <a:srgbClr val="000000"/>
                </a:solidFill>
                <a:latin typeface="Copperplate Gothic 31 AB"/>
              </a:rPr>
              <a:t>-    (21MEI10029)</a:t>
            </a:r>
          </a:p>
          <a:p>
            <a:pPr algn="just">
              <a:lnSpc>
                <a:spcPts val="5377"/>
              </a:lnSpc>
            </a:pPr>
            <a:r>
              <a:rPr lang="en-US" sz="3108" spc="68">
                <a:solidFill>
                  <a:srgbClr val="000000"/>
                </a:solidFill>
                <a:latin typeface="Copperplate Gothic 31 AB"/>
              </a:rPr>
              <a:t>-    (21MEI10052)</a:t>
            </a:r>
          </a:p>
          <a:p>
            <a:pPr algn="just">
              <a:lnSpc>
                <a:spcPts val="5377"/>
              </a:lnSpc>
            </a:pPr>
            <a:r>
              <a:rPr lang="en-US" sz="3108" spc="68">
                <a:solidFill>
                  <a:srgbClr val="000000"/>
                </a:solidFill>
                <a:latin typeface="Copperplate Gothic 31 AB"/>
              </a:rPr>
              <a:t>-    (21MEI10056)</a:t>
            </a:r>
          </a:p>
        </p:txBody>
      </p:sp>
      <p:sp>
        <p:nvSpPr>
          <p:cNvPr name="TextBox 12" id="12"/>
          <p:cNvSpPr txBox="true"/>
          <p:nvPr/>
        </p:nvSpPr>
        <p:spPr>
          <a:xfrm rot="0">
            <a:off x="2030301" y="1912043"/>
            <a:ext cx="14511833" cy="895350"/>
          </a:xfrm>
          <a:prstGeom prst="rect">
            <a:avLst/>
          </a:prstGeom>
        </p:spPr>
        <p:txBody>
          <a:bodyPr anchor="t" rtlCol="false" tIns="0" lIns="0" bIns="0" rIns="0">
            <a:spAutoFit/>
          </a:bodyPr>
          <a:lstStyle/>
          <a:p>
            <a:pPr>
              <a:lnSpc>
                <a:spcPts val="6300"/>
              </a:lnSpc>
            </a:pPr>
            <a:r>
              <a:rPr lang="en-US" sz="6000">
                <a:solidFill>
                  <a:srgbClr val="E94B27"/>
                </a:solidFill>
                <a:latin typeface="Poppins Ultra-Bold"/>
              </a:rPr>
              <a:t>TEAM MEMBERS:</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6011089" cy="10287000"/>
          </a:xfrm>
          <a:custGeom>
            <a:avLst/>
            <a:gdLst/>
            <a:ahLst/>
            <a:cxnLst/>
            <a:rect r="r" b="b" t="t" l="l"/>
            <a:pathLst>
              <a:path h="10287000" w="6011089">
                <a:moveTo>
                  <a:pt x="0" y="0"/>
                </a:moveTo>
                <a:lnTo>
                  <a:pt x="6011089" y="0"/>
                </a:lnTo>
                <a:lnTo>
                  <a:pt x="6011089" y="10287000"/>
                </a:lnTo>
                <a:lnTo>
                  <a:pt x="0" y="10287000"/>
                </a:lnTo>
                <a:lnTo>
                  <a:pt x="0" y="0"/>
                </a:lnTo>
                <a:close/>
              </a:path>
            </a:pathLst>
          </a:custGeom>
          <a:blipFill>
            <a:blip r:embed="rId2"/>
            <a:stretch>
              <a:fillRect l="-22135" t="-3719" r="0" b="-3333"/>
            </a:stretch>
          </a:blipFill>
        </p:spPr>
      </p:sp>
      <p:grpSp>
        <p:nvGrpSpPr>
          <p:cNvPr name="Group 3" id="3"/>
          <p:cNvGrpSpPr/>
          <p:nvPr/>
        </p:nvGrpSpPr>
        <p:grpSpPr>
          <a:xfrm rot="0">
            <a:off x="7686863" y="1273830"/>
            <a:ext cx="9572437" cy="8490625"/>
            <a:chOff x="0" y="0"/>
            <a:chExt cx="12763249" cy="11320834"/>
          </a:xfrm>
        </p:grpSpPr>
        <p:sp>
          <p:nvSpPr>
            <p:cNvPr name="TextBox 4" id="4"/>
            <p:cNvSpPr txBox="true"/>
            <p:nvPr/>
          </p:nvSpPr>
          <p:spPr>
            <a:xfrm rot="0">
              <a:off x="0" y="0"/>
              <a:ext cx="12763249" cy="1295400"/>
            </a:xfrm>
            <a:prstGeom prst="rect">
              <a:avLst/>
            </a:prstGeom>
          </p:spPr>
          <p:txBody>
            <a:bodyPr anchor="t" rtlCol="false" tIns="0" lIns="0" bIns="0" rIns="0">
              <a:spAutoFit/>
            </a:bodyPr>
            <a:lstStyle/>
            <a:p>
              <a:pPr algn="ctr">
                <a:lnSpc>
                  <a:spcPts val="7680"/>
                </a:lnSpc>
              </a:pPr>
              <a:r>
                <a:rPr lang="en-US" sz="6400">
                  <a:solidFill>
                    <a:srgbClr val="5034C4"/>
                  </a:solidFill>
                  <a:latin typeface="DM Sans Bold"/>
                </a:rPr>
                <a:t>INTRODUCTION</a:t>
              </a:r>
            </a:p>
          </p:txBody>
        </p:sp>
        <p:sp>
          <p:nvSpPr>
            <p:cNvPr name="TextBox 5" id="5"/>
            <p:cNvSpPr txBox="true"/>
            <p:nvPr/>
          </p:nvSpPr>
          <p:spPr>
            <a:xfrm rot="0">
              <a:off x="0" y="1955173"/>
              <a:ext cx="12763249" cy="8019203"/>
            </a:xfrm>
            <a:prstGeom prst="rect">
              <a:avLst/>
            </a:prstGeom>
          </p:spPr>
          <p:txBody>
            <a:bodyPr anchor="t" rtlCol="false" tIns="0" lIns="0" bIns="0" rIns="0">
              <a:spAutoFit/>
            </a:bodyPr>
            <a:lstStyle/>
            <a:p>
              <a:pPr algn="just">
                <a:lnSpc>
                  <a:spcPts val="4759"/>
                </a:lnSpc>
              </a:pPr>
              <a:r>
                <a:rPr lang="en-US" sz="3399">
                  <a:solidFill>
                    <a:srgbClr val="000000"/>
                  </a:solidFill>
                  <a:latin typeface="Times New Roman"/>
                </a:rPr>
                <a:t>Cybercrime is on the rise, and cybercriminals often hide their identities using proxy IP addresses or VPNs. The challenge is to develop a solution that can determine if an IP address is a proxy or VPN and trace the actual IP address behind it. This solution aims to enhance the ability to identify cybercriminals and strengthen cybersecurity measures without relying on external third-party services.</a:t>
              </a:r>
            </a:p>
            <a:p>
              <a:pPr algn="just">
                <a:lnSpc>
                  <a:spcPts val="4759"/>
                </a:lnSpc>
              </a:pPr>
            </a:p>
          </p:txBody>
        </p:sp>
        <p:sp>
          <p:nvSpPr>
            <p:cNvPr name="TextBox 6" id="6"/>
            <p:cNvSpPr txBox="true"/>
            <p:nvPr/>
          </p:nvSpPr>
          <p:spPr>
            <a:xfrm rot="0">
              <a:off x="0" y="10756954"/>
              <a:ext cx="12763249" cy="563880"/>
            </a:xfrm>
            <a:prstGeom prst="rect">
              <a:avLst/>
            </a:prstGeom>
          </p:spPr>
          <p:txBody>
            <a:bodyPr anchor="t" rtlCol="false" tIns="0" lIns="0" bIns="0" rIns="0">
              <a:spAutoFit/>
            </a:bodyPr>
            <a:lstStyle/>
            <a:p>
              <a:pPr algn="ctr">
                <a:lnSpc>
                  <a:spcPts val="3600"/>
                </a:lnSpc>
              </a:pPr>
            </a:p>
          </p:txBody>
        </p:sp>
      </p:grpSp>
    </p:spTree>
  </p:cSld>
  <p:clrMapOvr>
    <a:masterClrMapping/>
  </p:clrMapOvr>
</p:sld>
</file>

<file path=ppt/slides/slide5.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673129" y="2710965"/>
            <a:ext cx="16230600" cy="4847590"/>
          </a:xfrm>
          <a:prstGeom prst="rect">
            <a:avLst/>
          </a:prstGeom>
        </p:spPr>
        <p:txBody>
          <a:bodyPr anchor="t" rtlCol="false" tIns="0" lIns="0" bIns="0" rIns="0">
            <a:spAutoFit/>
          </a:bodyPr>
          <a:lstStyle/>
          <a:p>
            <a:pPr algn="just" marL="734061" indent="-367031" lvl="1">
              <a:lnSpc>
                <a:spcPts val="4760"/>
              </a:lnSpc>
              <a:buFont typeface="Arial"/>
              <a:buChar char="•"/>
            </a:pPr>
            <a:r>
              <a:rPr lang="en-US" sz="3400">
                <a:solidFill>
                  <a:srgbClr val="000000"/>
                </a:solidFill>
                <a:latin typeface="Times New Roman"/>
              </a:rPr>
              <a:t>Virtual private networks (VPNs) and proxy servers are commonly used to hide a user's real IP address. This can be done for a variety of reasons, such as to protect privacy, to access blocked websites, or to commit cybercrime.</a:t>
            </a:r>
          </a:p>
          <a:p>
            <a:pPr algn="just">
              <a:lnSpc>
                <a:spcPts val="4760"/>
              </a:lnSpc>
            </a:pPr>
          </a:p>
          <a:p>
            <a:pPr algn="just" marL="734061" indent="-367031" lvl="1">
              <a:lnSpc>
                <a:spcPts val="4760"/>
              </a:lnSpc>
              <a:buFont typeface="Arial"/>
              <a:buChar char="•"/>
            </a:pPr>
            <a:r>
              <a:rPr lang="en-US" sz="3400">
                <a:solidFill>
                  <a:srgbClr val="000000"/>
                </a:solidFill>
                <a:latin typeface="Times New Roman"/>
              </a:rPr>
              <a:t>Tracing the IP address behind a VPN or proxy server can be a challenging task, but it is possible.</a:t>
            </a:r>
          </a:p>
          <a:p>
            <a:pPr algn="just">
              <a:lnSpc>
                <a:spcPts val="4760"/>
              </a:lnSpc>
            </a:pPr>
          </a:p>
          <a:p>
            <a:pPr algn="just" marL="734061" indent="-367031" lvl="1">
              <a:lnSpc>
                <a:spcPts val="4760"/>
              </a:lnSpc>
              <a:buFont typeface="Arial"/>
              <a:buChar char="•"/>
            </a:pPr>
            <a:r>
              <a:rPr lang="en-US" sz="3400">
                <a:solidFill>
                  <a:srgbClr val="000000"/>
                </a:solidFill>
                <a:latin typeface="Times New Roman"/>
              </a:rPr>
              <a:t>In this project, we will try to introduce a methodology to detect real IP Address,</a:t>
            </a:r>
          </a:p>
        </p:txBody>
      </p:sp>
      <p:sp>
        <p:nvSpPr>
          <p:cNvPr name="TextBox 3" id="3"/>
          <p:cNvSpPr txBox="true"/>
          <p:nvPr/>
        </p:nvSpPr>
        <p:spPr>
          <a:xfrm rot="0">
            <a:off x="673156" y="686896"/>
            <a:ext cx="6258639" cy="863600"/>
          </a:xfrm>
          <a:prstGeom prst="rect">
            <a:avLst/>
          </a:prstGeom>
        </p:spPr>
        <p:txBody>
          <a:bodyPr anchor="t" rtlCol="false" tIns="0" lIns="0" bIns="0" rIns="0">
            <a:spAutoFit/>
          </a:bodyPr>
          <a:lstStyle/>
          <a:p>
            <a:pPr algn="ctr">
              <a:lnSpc>
                <a:spcPts val="7000"/>
              </a:lnSpc>
            </a:pPr>
            <a:r>
              <a:rPr lang="en-US" sz="5000">
                <a:solidFill>
                  <a:srgbClr val="000000"/>
                </a:solidFill>
                <a:latin typeface="Canva Sans 1 Bold"/>
              </a:rPr>
              <a:t>To be continued.......</a:t>
            </a:r>
          </a:p>
        </p:txBody>
      </p:sp>
      <p:sp>
        <p:nvSpPr>
          <p:cNvPr name="AutoShape 4" id="4"/>
          <p:cNvSpPr/>
          <p:nvPr/>
        </p:nvSpPr>
        <p:spPr>
          <a:xfrm flipV="true">
            <a:off x="673156" y="1943604"/>
            <a:ext cx="16586144" cy="23703"/>
          </a:xfrm>
          <a:prstGeom prst="line">
            <a:avLst/>
          </a:prstGeom>
          <a:ln cap="flat" w="38100">
            <a:solidFill>
              <a:srgbClr val="000000"/>
            </a:solidFill>
            <a:prstDash val="solid"/>
            <a:headEnd type="none" len="sm" w="sm"/>
            <a:tailEnd type="triangle" len="med" w="lg"/>
          </a:ln>
        </p:spPr>
      </p:sp>
    </p:spTree>
  </p:cSld>
  <p:clrMapOvr>
    <a:masterClrMapping/>
  </p:clrMapOvr>
</p:sld>
</file>

<file path=ppt/slides/slide6.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1028700" y="1313135"/>
            <a:ext cx="9550246" cy="2852804"/>
            <a:chOff x="0" y="0"/>
            <a:chExt cx="12733661" cy="3803738"/>
          </a:xfrm>
        </p:grpSpPr>
        <p:sp>
          <p:nvSpPr>
            <p:cNvPr name="TextBox 3" id="3"/>
            <p:cNvSpPr txBox="true"/>
            <p:nvPr/>
          </p:nvSpPr>
          <p:spPr>
            <a:xfrm rot="0">
              <a:off x="0" y="0"/>
              <a:ext cx="12733661" cy="1295400"/>
            </a:xfrm>
            <a:prstGeom prst="rect">
              <a:avLst/>
            </a:prstGeom>
          </p:spPr>
          <p:txBody>
            <a:bodyPr anchor="t" rtlCol="false" tIns="0" lIns="0" bIns="0" rIns="0">
              <a:spAutoFit/>
            </a:bodyPr>
            <a:lstStyle/>
            <a:p>
              <a:pPr>
                <a:lnSpc>
                  <a:spcPts val="7680"/>
                </a:lnSpc>
              </a:pPr>
              <a:r>
                <a:rPr lang="en-US" sz="6400">
                  <a:solidFill>
                    <a:srgbClr val="5034C4"/>
                  </a:solidFill>
                  <a:latin typeface="DM Sans Bold"/>
                </a:rPr>
                <a:t>PROBLEM STATEMENT:</a:t>
              </a:r>
            </a:p>
          </p:txBody>
        </p:sp>
        <p:sp>
          <p:nvSpPr>
            <p:cNvPr name="TextBox 4" id="4"/>
            <p:cNvSpPr txBox="true"/>
            <p:nvPr/>
          </p:nvSpPr>
          <p:spPr>
            <a:xfrm rot="0">
              <a:off x="0" y="1931553"/>
              <a:ext cx="12733661" cy="723900"/>
            </a:xfrm>
            <a:prstGeom prst="rect">
              <a:avLst/>
            </a:prstGeom>
          </p:spPr>
          <p:txBody>
            <a:bodyPr anchor="t" rtlCol="false" tIns="0" lIns="0" bIns="0" rIns="0">
              <a:spAutoFit/>
            </a:bodyPr>
            <a:lstStyle/>
            <a:p>
              <a:pPr>
                <a:lnSpc>
                  <a:spcPts val="4320"/>
                </a:lnSpc>
              </a:pPr>
            </a:p>
          </p:txBody>
        </p:sp>
        <p:sp>
          <p:nvSpPr>
            <p:cNvPr name="TextBox 5" id="5"/>
            <p:cNvSpPr txBox="true"/>
            <p:nvPr/>
          </p:nvSpPr>
          <p:spPr>
            <a:xfrm rot="0">
              <a:off x="0" y="3278593"/>
              <a:ext cx="12733661" cy="525145"/>
            </a:xfrm>
            <a:prstGeom prst="rect">
              <a:avLst/>
            </a:prstGeom>
          </p:spPr>
          <p:txBody>
            <a:bodyPr anchor="t" rtlCol="false" tIns="0" lIns="0" bIns="0" rIns="0">
              <a:spAutoFit/>
            </a:bodyPr>
            <a:lstStyle/>
            <a:p>
              <a:pPr>
                <a:lnSpc>
                  <a:spcPts val="3359"/>
                </a:lnSpc>
              </a:pPr>
            </a:p>
          </p:txBody>
        </p:sp>
      </p:grpSp>
      <p:sp>
        <p:nvSpPr>
          <p:cNvPr name="TextBox 6" id="6"/>
          <p:cNvSpPr txBox="true"/>
          <p:nvPr/>
        </p:nvSpPr>
        <p:spPr>
          <a:xfrm rot="0">
            <a:off x="9139238" y="4652327"/>
            <a:ext cx="9525" cy="887095"/>
          </a:xfrm>
          <a:prstGeom prst="rect">
            <a:avLst/>
          </a:prstGeom>
        </p:spPr>
        <p:txBody>
          <a:bodyPr anchor="t" rtlCol="false" tIns="0" lIns="0" bIns="0" rIns="0">
            <a:spAutoFit/>
          </a:bodyPr>
          <a:lstStyle/>
          <a:p>
            <a:pPr algn="ctr">
              <a:lnSpc>
                <a:spcPts val="7279"/>
              </a:lnSpc>
            </a:pPr>
          </a:p>
        </p:txBody>
      </p:sp>
      <p:sp>
        <p:nvSpPr>
          <p:cNvPr name="TextBox 7" id="7"/>
          <p:cNvSpPr txBox="true"/>
          <p:nvPr/>
        </p:nvSpPr>
        <p:spPr>
          <a:xfrm rot="0">
            <a:off x="651379" y="2865993"/>
            <a:ext cx="16266562" cy="5951315"/>
          </a:xfrm>
          <a:prstGeom prst="rect">
            <a:avLst/>
          </a:prstGeom>
        </p:spPr>
        <p:txBody>
          <a:bodyPr anchor="t" rtlCol="false" tIns="0" lIns="0" bIns="0" rIns="0">
            <a:spAutoFit/>
          </a:bodyPr>
          <a:lstStyle/>
          <a:p>
            <a:pPr algn="just" marL="663083" indent="-331541" lvl="1">
              <a:lnSpc>
                <a:spcPts val="4299"/>
              </a:lnSpc>
              <a:buFont typeface="Arial"/>
              <a:buChar char="•"/>
            </a:pPr>
            <a:r>
              <a:rPr lang="en-US" sz="3071">
                <a:solidFill>
                  <a:srgbClr val="000000"/>
                </a:solidFill>
                <a:latin typeface="Canva Sans 2"/>
              </a:rPr>
              <a:t>Cybercriminals often operate using proxy IP addresses to mask their actual IP addresses for enhanced anonymity.</a:t>
            </a:r>
          </a:p>
          <a:p>
            <a:pPr algn="just">
              <a:lnSpc>
                <a:spcPts val="4299"/>
              </a:lnSpc>
            </a:pPr>
            <a:r>
              <a:rPr lang="en-US" sz="3071">
                <a:solidFill>
                  <a:srgbClr val="000000"/>
                </a:solidFill>
                <a:latin typeface="Canva Sans 2"/>
              </a:rPr>
              <a:t> </a:t>
            </a:r>
          </a:p>
          <a:p>
            <a:pPr algn="just" marL="663083" indent="-331541" lvl="1">
              <a:lnSpc>
                <a:spcPts val="4299"/>
              </a:lnSpc>
              <a:buFont typeface="Arial"/>
              <a:buChar char="•"/>
            </a:pPr>
            <a:r>
              <a:rPr lang="en-US" sz="3071">
                <a:solidFill>
                  <a:srgbClr val="000000"/>
                </a:solidFill>
                <a:latin typeface="Canva Sans 2"/>
              </a:rPr>
              <a:t>They can also use various tools to hide their real IP address like </a:t>
            </a:r>
            <a:r>
              <a:rPr lang="en-US" sz="3071">
                <a:solidFill>
                  <a:srgbClr val="000000"/>
                </a:solidFill>
                <a:latin typeface="Canva Sans 2 Bold"/>
              </a:rPr>
              <a:t>Proxychains</a:t>
            </a:r>
            <a:r>
              <a:rPr lang="en-US" sz="3071">
                <a:solidFill>
                  <a:srgbClr val="000000"/>
                </a:solidFill>
                <a:latin typeface="Canva Sans 2"/>
              </a:rPr>
              <a:t>, and </a:t>
            </a:r>
            <a:r>
              <a:rPr lang="en-US" sz="3071">
                <a:solidFill>
                  <a:srgbClr val="000000"/>
                </a:solidFill>
                <a:latin typeface="Canva Sans 2 Bold"/>
              </a:rPr>
              <a:t>Anonsurf.</a:t>
            </a:r>
          </a:p>
          <a:p>
            <a:pPr algn="just">
              <a:lnSpc>
                <a:spcPts val="4299"/>
              </a:lnSpc>
            </a:pPr>
          </a:p>
          <a:p>
            <a:pPr algn="just" marL="663083" indent="-331541" lvl="1">
              <a:lnSpc>
                <a:spcPts val="4299"/>
              </a:lnSpc>
              <a:buFont typeface="Arial"/>
              <a:buChar char="•"/>
            </a:pPr>
            <a:r>
              <a:rPr lang="en-US" sz="3071">
                <a:solidFill>
                  <a:srgbClr val="000000"/>
                </a:solidFill>
                <a:latin typeface="Canva Sans 2"/>
              </a:rPr>
              <a:t>They can also use TOR browser to hide their identity.</a:t>
            </a:r>
          </a:p>
          <a:p>
            <a:pPr algn="just">
              <a:lnSpc>
                <a:spcPts val="4299"/>
              </a:lnSpc>
            </a:pPr>
          </a:p>
          <a:p>
            <a:pPr algn="just" marL="663083" indent="-331541" lvl="1">
              <a:lnSpc>
                <a:spcPts val="4299"/>
              </a:lnSpc>
              <a:buFont typeface="Arial"/>
              <a:buChar char="•"/>
            </a:pPr>
            <a:r>
              <a:rPr lang="en-US" sz="3071">
                <a:solidFill>
                  <a:srgbClr val="000000"/>
                </a:solidFill>
                <a:latin typeface="Canva Sans 2"/>
              </a:rPr>
              <a:t>So, we are going to b</a:t>
            </a:r>
            <a:r>
              <a:rPr lang="en-US" sz="3071">
                <a:solidFill>
                  <a:srgbClr val="000000"/>
                </a:solidFill>
                <a:latin typeface="Canva Sans 2"/>
              </a:rPr>
              <a:t>uild a solution that can determine if an IP is actual or a proxy/VPN IP address. In addition to it, the solution should be able to trace the actual IP address as well as provide details of the VPN service provider. </a:t>
            </a:r>
          </a:p>
        </p:txBody>
      </p:sp>
      <p:sp>
        <p:nvSpPr>
          <p:cNvPr name="AutoShape 8" id="8"/>
          <p:cNvSpPr/>
          <p:nvPr/>
        </p:nvSpPr>
        <p:spPr>
          <a:xfrm flipV="true">
            <a:off x="673129" y="2412349"/>
            <a:ext cx="16586144" cy="23703"/>
          </a:xfrm>
          <a:prstGeom prst="line">
            <a:avLst/>
          </a:prstGeom>
          <a:ln cap="flat" w="38100">
            <a:solidFill>
              <a:srgbClr val="000000"/>
            </a:solidFill>
            <a:prstDash val="solid"/>
            <a:headEnd type="none" len="sm" w="sm"/>
            <a:tailEnd type="triangle" len="med" w="lg"/>
          </a:ln>
        </p:spPr>
      </p:sp>
    </p:spTree>
  </p:cSld>
  <p:clrMapOvr>
    <a:masterClrMapping/>
  </p:clrMapOvr>
</p:sld>
</file>

<file path=ppt/slides/slide7.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5517451" y="0"/>
            <a:ext cx="12770549" cy="10287000"/>
            <a:chOff x="0" y="0"/>
            <a:chExt cx="3363437" cy="2709333"/>
          </a:xfrm>
        </p:grpSpPr>
        <p:sp>
          <p:nvSpPr>
            <p:cNvPr name="Freeform 3" id="3"/>
            <p:cNvSpPr/>
            <p:nvPr/>
          </p:nvSpPr>
          <p:spPr>
            <a:xfrm flipH="false" flipV="false" rot="0">
              <a:off x="0" y="0"/>
              <a:ext cx="3363437" cy="2709333"/>
            </a:xfrm>
            <a:custGeom>
              <a:avLst/>
              <a:gdLst/>
              <a:ahLst/>
              <a:cxnLst/>
              <a:rect r="r" b="b" t="t" l="l"/>
              <a:pathLst>
                <a:path h="2709333" w="3363437">
                  <a:moveTo>
                    <a:pt x="0" y="0"/>
                  </a:moveTo>
                  <a:lnTo>
                    <a:pt x="3363437" y="0"/>
                  </a:lnTo>
                  <a:lnTo>
                    <a:pt x="3363437" y="2709333"/>
                  </a:lnTo>
                  <a:lnTo>
                    <a:pt x="0" y="2709333"/>
                  </a:lnTo>
                  <a:close/>
                </a:path>
              </a:pathLst>
            </a:custGeom>
            <a:solidFill>
              <a:srgbClr val="5034C4"/>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100"/>
                </a:lnSpc>
              </a:pPr>
            </a:p>
          </p:txBody>
        </p:sp>
      </p:grpSp>
      <p:sp>
        <p:nvSpPr>
          <p:cNvPr name="TextBox 5" id="5"/>
          <p:cNvSpPr txBox="true"/>
          <p:nvPr/>
        </p:nvSpPr>
        <p:spPr>
          <a:xfrm rot="0">
            <a:off x="0" y="4152900"/>
            <a:ext cx="5517451" cy="1866900"/>
          </a:xfrm>
          <a:prstGeom prst="rect">
            <a:avLst/>
          </a:prstGeom>
        </p:spPr>
        <p:txBody>
          <a:bodyPr anchor="t" rtlCol="false" tIns="0" lIns="0" bIns="0" rIns="0">
            <a:spAutoFit/>
          </a:bodyPr>
          <a:lstStyle/>
          <a:p>
            <a:pPr algn="ctr">
              <a:lnSpc>
                <a:spcPts val="6960"/>
              </a:lnSpc>
            </a:pPr>
            <a:r>
              <a:rPr lang="en-US" sz="5800">
                <a:solidFill>
                  <a:srgbClr val="000000"/>
                </a:solidFill>
                <a:latin typeface="Times New Roman Bold"/>
              </a:rPr>
              <a:t>LITERATURE REVIEW</a:t>
            </a:r>
          </a:p>
        </p:txBody>
      </p:sp>
    </p:spTree>
  </p:cSld>
  <p:clrMapOvr>
    <a:masterClrMapping/>
  </p:clrMapOvr>
</p:sld>
</file>

<file path=ppt/slides/slide8.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673129" y="1033966"/>
            <a:ext cx="15597945" cy="819150"/>
          </a:xfrm>
          <a:prstGeom prst="rect">
            <a:avLst/>
          </a:prstGeom>
        </p:spPr>
        <p:txBody>
          <a:bodyPr anchor="t" rtlCol="false" tIns="0" lIns="0" bIns="0" rIns="0">
            <a:spAutoFit/>
          </a:bodyPr>
          <a:lstStyle/>
          <a:p>
            <a:pPr>
              <a:lnSpc>
                <a:spcPts val="6599"/>
              </a:lnSpc>
            </a:pPr>
            <a:r>
              <a:rPr lang="en-US" sz="5499">
                <a:solidFill>
                  <a:srgbClr val="5034C4"/>
                </a:solidFill>
                <a:latin typeface="DM Sans Bold"/>
              </a:rPr>
              <a:t>PROPOSED WORK : </a:t>
            </a:r>
          </a:p>
        </p:txBody>
      </p:sp>
      <p:sp>
        <p:nvSpPr>
          <p:cNvPr name="AutoShape 3" id="3"/>
          <p:cNvSpPr/>
          <p:nvPr/>
        </p:nvSpPr>
        <p:spPr>
          <a:xfrm flipV="true">
            <a:off x="673156" y="1943604"/>
            <a:ext cx="16586144" cy="23703"/>
          </a:xfrm>
          <a:prstGeom prst="line">
            <a:avLst/>
          </a:prstGeom>
          <a:ln cap="flat" w="38100">
            <a:solidFill>
              <a:srgbClr val="000000"/>
            </a:solidFill>
            <a:prstDash val="solid"/>
            <a:headEnd type="none" len="sm" w="sm"/>
            <a:tailEnd type="triangle" len="med" w="lg"/>
          </a:ln>
        </p:spPr>
      </p:sp>
      <p:sp>
        <p:nvSpPr>
          <p:cNvPr name="TextBox 4" id="4"/>
          <p:cNvSpPr txBox="true"/>
          <p:nvPr/>
        </p:nvSpPr>
        <p:spPr>
          <a:xfrm rot="0">
            <a:off x="673129" y="2311890"/>
            <a:ext cx="16391765" cy="7847965"/>
          </a:xfrm>
          <a:prstGeom prst="rect">
            <a:avLst/>
          </a:prstGeom>
        </p:spPr>
        <p:txBody>
          <a:bodyPr anchor="t" rtlCol="false" tIns="0" lIns="0" bIns="0" rIns="0">
            <a:spAutoFit/>
          </a:bodyPr>
          <a:lstStyle/>
          <a:p>
            <a:pPr algn="just">
              <a:lnSpc>
                <a:spcPts val="4759"/>
              </a:lnSpc>
            </a:pPr>
            <a:r>
              <a:rPr lang="en-US" sz="3399">
                <a:solidFill>
                  <a:srgbClr val="231F20"/>
                </a:solidFill>
                <a:latin typeface="Times New Roman"/>
              </a:rPr>
              <a:t>So, our Methodology to detect the real IP is </a:t>
            </a:r>
            <a:r>
              <a:rPr lang="en-US" sz="3399">
                <a:solidFill>
                  <a:srgbClr val="231F20"/>
                </a:solidFill>
                <a:latin typeface="Times New Roman Bold"/>
              </a:rPr>
              <a:t>HONEYPOT.</a:t>
            </a:r>
          </a:p>
          <a:p>
            <a:pPr algn="just">
              <a:lnSpc>
                <a:spcPts val="4759"/>
              </a:lnSpc>
            </a:pPr>
          </a:p>
          <a:p>
            <a:pPr algn="just" marL="734059" indent="-367030" lvl="1">
              <a:lnSpc>
                <a:spcPts val="4759"/>
              </a:lnSpc>
              <a:buFont typeface="Arial"/>
              <a:buChar char="•"/>
            </a:pPr>
            <a:r>
              <a:rPr lang="en-US" sz="3399">
                <a:solidFill>
                  <a:srgbClr val="231F20"/>
                </a:solidFill>
                <a:latin typeface="Times New Roman"/>
              </a:rPr>
              <a:t>A honeypot is a computer system that is set up to attract and trap cyber attackers.</a:t>
            </a:r>
          </a:p>
          <a:p>
            <a:pPr algn="just">
              <a:lnSpc>
                <a:spcPts val="4759"/>
              </a:lnSpc>
            </a:pPr>
          </a:p>
          <a:p>
            <a:pPr algn="just" marL="734059" indent="-367030" lvl="1">
              <a:lnSpc>
                <a:spcPts val="4759"/>
              </a:lnSpc>
              <a:buFont typeface="Arial"/>
              <a:buChar char="•"/>
            </a:pPr>
            <a:r>
              <a:rPr lang="en-US" sz="3399">
                <a:solidFill>
                  <a:srgbClr val="231F20"/>
                </a:solidFill>
                <a:latin typeface="Times New Roman"/>
              </a:rPr>
              <a:t>Honeypots are typically designed to look like vulnerable or valuable systems, in order to lure attackers into trying to exploit them.</a:t>
            </a:r>
          </a:p>
          <a:p>
            <a:pPr algn="just">
              <a:lnSpc>
                <a:spcPts val="4759"/>
              </a:lnSpc>
            </a:pPr>
          </a:p>
          <a:p>
            <a:pPr algn="just" marL="734059" indent="-367030" lvl="1">
              <a:lnSpc>
                <a:spcPts val="4759"/>
              </a:lnSpc>
              <a:buFont typeface="Arial"/>
              <a:buChar char="•"/>
            </a:pPr>
            <a:r>
              <a:rPr lang="en-US" sz="3399">
                <a:solidFill>
                  <a:srgbClr val="231F20"/>
                </a:solidFill>
                <a:latin typeface="Times New Roman"/>
              </a:rPr>
              <a:t>Once an attacker has been lured into a honeypot, their activities can be monitored and analyzed.</a:t>
            </a:r>
          </a:p>
          <a:p>
            <a:pPr algn="just">
              <a:lnSpc>
                <a:spcPts val="4759"/>
              </a:lnSpc>
            </a:pPr>
          </a:p>
          <a:p>
            <a:pPr algn="just">
              <a:lnSpc>
                <a:spcPts val="4759"/>
              </a:lnSpc>
            </a:pPr>
          </a:p>
          <a:p>
            <a:pPr algn="just">
              <a:lnSpc>
                <a:spcPts val="4759"/>
              </a:lnSpc>
            </a:pPr>
          </a:p>
          <a:p>
            <a:pPr algn="just">
              <a:lnSpc>
                <a:spcPts val="4759"/>
              </a:lnSpc>
            </a:pPr>
          </a:p>
        </p:txBody>
      </p:sp>
    </p:spTree>
  </p:cSld>
  <p:clrMapOvr>
    <a:masterClrMapping/>
  </p:clrMapOvr>
</p:sld>
</file>

<file path=ppt/slides/slide9.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860397" y="1952804"/>
            <a:ext cx="16567205" cy="7247890"/>
          </a:xfrm>
          <a:prstGeom prst="rect">
            <a:avLst/>
          </a:prstGeom>
        </p:spPr>
        <p:txBody>
          <a:bodyPr anchor="t" rtlCol="false" tIns="0" lIns="0" bIns="0" rIns="0">
            <a:spAutoFit/>
          </a:bodyPr>
          <a:lstStyle/>
          <a:p>
            <a:pPr algn="just" marL="734059" indent="-367030" lvl="1">
              <a:lnSpc>
                <a:spcPts val="4759"/>
              </a:lnSpc>
              <a:buFont typeface="Arial"/>
              <a:buChar char="•"/>
            </a:pPr>
            <a:r>
              <a:rPr lang="en-US" sz="3399">
                <a:solidFill>
                  <a:srgbClr val="000000"/>
                </a:solidFill>
                <a:latin typeface="Times New Roman"/>
              </a:rPr>
              <a:t>Every OS have its own localhost directory. So, our idea is to create a simple login form that has a preset username &amp; password (index.php &amp; admin.php) and paste it into the localhost directory. After that, we will create a payload (which contains the piece of code which will help to detect the Real IP) and paste it also in the localhost directory.</a:t>
            </a:r>
          </a:p>
          <a:p>
            <a:pPr algn="just">
              <a:lnSpc>
                <a:spcPts val="4759"/>
              </a:lnSpc>
            </a:pPr>
          </a:p>
          <a:p>
            <a:pPr algn="just" marL="734059" indent="-367030" lvl="1">
              <a:lnSpc>
                <a:spcPts val="4759"/>
              </a:lnSpc>
              <a:buFont typeface="Arial"/>
              <a:buChar char="•"/>
            </a:pPr>
            <a:r>
              <a:rPr lang="en-US" sz="3399">
                <a:solidFill>
                  <a:srgbClr val="000000"/>
                </a:solidFill>
                <a:latin typeface="Times New Roman"/>
              </a:rPr>
              <a:t>After that download or create a Proxy server that will help to detect all the logs of the login form and it will work as an intermediator between the user and server.</a:t>
            </a:r>
          </a:p>
          <a:p>
            <a:pPr algn="just">
              <a:lnSpc>
                <a:spcPts val="4759"/>
              </a:lnSpc>
            </a:pPr>
          </a:p>
          <a:p>
            <a:pPr algn="just" marL="734059" indent="-367030" lvl="1">
              <a:lnSpc>
                <a:spcPts val="4759"/>
              </a:lnSpc>
              <a:buFont typeface="Arial"/>
              <a:buChar char="•"/>
            </a:pPr>
            <a:r>
              <a:rPr lang="en-US" sz="3399">
                <a:solidFill>
                  <a:srgbClr val="000000"/>
                </a:solidFill>
                <a:latin typeface="Times New Roman"/>
              </a:rPr>
              <a:t>Open that proxy server using NGROK (It puts localhost to the internet), ngrok will provide the URL to run our localhost directory to the internet.</a:t>
            </a:r>
          </a:p>
          <a:p>
            <a:pPr algn="just">
              <a:lnSpc>
                <a:spcPts val="4759"/>
              </a:lnSpc>
            </a:pPr>
          </a:p>
        </p:txBody>
      </p:sp>
      <p:sp>
        <p:nvSpPr>
          <p:cNvPr name="AutoShape 3" id="3"/>
          <p:cNvSpPr/>
          <p:nvPr/>
        </p:nvSpPr>
        <p:spPr>
          <a:xfrm>
            <a:off x="580587" y="1582746"/>
            <a:ext cx="17050832" cy="0"/>
          </a:xfrm>
          <a:prstGeom prst="line">
            <a:avLst/>
          </a:prstGeom>
          <a:ln cap="flat" w="38100">
            <a:solidFill>
              <a:srgbClr val="000000"/>
            </a:solidFill>
            <a:prstDash val="solid"/>
            <a:headEnd type="none" len="sm" w="sm"/>
            <a:tailEnd type="triangle" len="med" w="lg"/>
          </a:ln>
        </p:spPr>
      </p:sp>
      <p:sp>
        <p:nvSpPr>
          <p:cNvPr name="TextBox 4" id="4"/>
          <p:cNvSpPr txBox="true"/>
          <p:nvPr/>
        </p:nvSpPr>
        <p:spPr>
          <a:xfrm rot="0">
            <a:off x="767940" y="728662"/>
            <a:ext cx="15597945" cy="600075"/>
          </a:xfrm>
          <a:prstGeom prst="rect">
            <a:avLst/>
          </a:prstGeom>
        </p:spPr>
        <p:txBody>
          <a:bodyPr anchor="t" rtlCol="false" tIns="0" lIns="0" bIns="0" rIns="0">
            <a:spAutoFit/>
          </a:bodyPr>
          <a:lstStyle/>
          <a:p>
            <a:pPr>
              <a:lnSpc>
                <a:spcPts val="4799"/>
              </a:lnSpc>
            </a:pPr>
            <a:r>
              <a:rPr lang="en-US" sz="3999">
                <a:solidFill>
                  <a:srgbClr val="5034C4"/>
                </a:solidFill>
                <a:latin typeface="DM Sans Bold"/>
              </a:rPr>
              <a:t>How our Methodology Work ?</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DAFmWqKt61U</dc:identifier>
  <dcterms:modified xsi:type="dcterms:W3CDTF">2011-08-01T06:04:30Z</dcterms:modified>
  <cp:revision>1</cp:revision>
  <dc:title>PROJECT EXHIBITION - II</dc:title>
</cp:coreProperties>
</file>